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20" r:id="rId1"/>
  </p:sldMasterIdLst>
  <p:notesMasterIdLst>
    <p:notesMasterId r:id="rId67"/>
  </p:notesMasterIdLst>
  <p:sldIdLst>
    <p:sldId id="364" r:id="rId2"/>
    <p:sldId id="350" r:id="rId3"/>
    <p:sldId id="310" r:id="rId4"/>
    <p:sldId id="358" r:id="rId5"/>
    <p:sldId id="351" r:id="rId6"/>
    <p:sldId id="353" r:id="rId7"/>
    <p:sldId id="355" r:id="rId8"/>
    <p:sldId id="354" r:id="rId9"/>
    <p:sldId id="357" r:id="rId10"/>
    <p:sldId id="349" r:id="rId11"/>
    <p:sldId id="360" r:id="rId12"/>
    <p:sldId id="359" r:id="rId13"/>
    <p:sldId id="361" r:id="rId14"/>
    <p:sldId id="256" r:id="rId15"/>
    <p:sldId id="352" r:id="rId16"/>
    <p:sldId id="311" r:id="rId17"/>
    <p:sldId id="314" r:id="rId18"/>
    <p:sldId id="315" r:id="rId19"/>
    <p:sldId id="316" r:id="rId20"/>
    <p:sldId id="312" r:id="rId21"/>
    <p:sldId id="318" r:id="rId22"/>
    <p:sldId id="319" r:id="rId23"/>
    <p:sldId id="320" r:id="rId24"/>
    <p:sldId id="321" r:id="rId25"/>
    <p:sldId id="317" r:id="rId26"/>
    <p:sldId id="322" r:id="rId27"/>
    <p:sldId id="324" r:id="rId28"/>
    <p:sldId id="326" r:id="rId29"/>
    <p:sldId id="330" r:id="rId30"/>
    <p:sldId id="331" r:id="rId31"/>
    <p:sldId id="323" r:id="rId32"/>
    <p:sldId id="329" r:id="rId33"/>
    <p:sldId id="327" r:id="rId34"/>
    <p:sldId id="333" r:id="rId35"/>
    <p:sldId id="332" r:id="rId36"/>
    <p:sldId id="334" r:id="rId37"/>
    <p:sldId id="335" r:id="rId38"/>
    <p:sldId id="340" r:id="rId39"/>
    <p:sldId id="343" r:id="rId40"/>
    <p:sldId id="346" r:id="rId41"/>
    <p:sldId id="344" r:id="rId42"/>
    <p:sldId id="345" r:id="rId43"/>
    <p:sldId id="377" r:id="rId44"/>
    <p:sldId id="375" r:id="rId45"/>
    <p:sldId id="347" r:id="rId46"/>
    <p:sldId id="378" r:id="rId47"/>
    <p:sldId id="379" r:id="rId48"/>
    <p:sldId id="380" r:id="rId49"/>
    <p:sldId id="376" r:id="rId50"/>
    <p:sldId id="381" r:id="rId51"/>
    <p:sldId id="382" r:id="rId52"/>
    <p:sldId id="383" r:id="rId53"/>
    <p:sldId id="384" r:id="rId54"/>
    <p:sldId id="337" r:id="rId55"/>
    <p:sldId id="385" r:id="rId56"/>
    <p:sldId id="386" r:id="rId57"/>
    <p:sldId id="387" r:id="rId58"/>
    <p:sldId id="392" r:id="rId59"/>
    <p:sldId id="388" r:id="rId60"/>
    <p:sldId id="389" r:id="rId61"/>
    <p:sldId id="390" r:id="rId62"/>
    <p:sldId id="391" r:id="rId63"/>
    <p:sldId id="393" r:id="rId64"/>
    <p:sldId id="394" r:id="rId65"/>
    <p:sldId id="395" r:id="rId6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2895" autoAdjust="0"/>
  </p:normalViewPr>
  <p:slideViewPr>
    <p:cSldViewPr>
      <p:cViewPr varScale="1">
        <p:scale>
          <a:sx n="64" d="100"/>
          <a:sy n="64" d="100"/>
        </p:scale>
        <p:origin x="-147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e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FDD0A-86B7-4A30-B6D3-A0A0E287295F}" type="datetimeFigureOut">
              <a:rPr lang="be-BY" smtClean="0"/>
              <a:pPr/>
              <a:t>10.03.2013</a:t>
            </a:fld>
            <a:endParaRPr lang="be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e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C5475-6D53-4F21-AA03-C60F0BCC091B}" type="slidenum">
              <a:rPr lang="be-BY" smtClean="0"/>
              <a:pPr/>
              <a:t>‹#›</a:t>
            </a:fld>
            <a:endParaRPr lang="be-B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2" name="Подзаголовок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8BDC1E-4BD4-4A45-83D2-BA7F0B97B847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1E5454B-C53B-471F-A3CE-97479CA2BCA6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A66A913-5435-432E-B0F7-3469C1720091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55AA8B-6E1E-430F-9A39-C2520C8D5394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5D26215-285D-4A5F-936D-83EB2A19AB52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5BC21A-E8CF-4D2C-BBC2-3D4A4A053EA8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41EFF5C-EEED-444C-98D8-F00A19728A4D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C1F4AB3-D1B8-43AF-A3C3-6D6064422364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D79E71-ED7B-4DE0-80BB-E23D67B04CFE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5B47871-D8A9-425A-A9CD-02998C2D9423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1DFA591-A742-48A8-B744-D6B204A5813C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9" name="Блок-схема: процесс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Блок-схема: процесс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ирог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Кольцо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E1B5811B-9920-492F-83E0-5FDCA9794469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5" name="Прямоугольник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Темы:</a:t>
            </a:r>
            <a:endParaRPr lang="be-BY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3364886"/>
          </a:xfrm>
        </p:spPr>
        <p:txBody>
          <a:bodyPr>
            <a:normAutofit fontScale="92500" lnSpcReduction="10000"/>
          </a:bodyPr>
          <a:lstStyle/>
          <a:p>
            <a:pPr marL="26988" indent="333375">
              <a:buFont typeface="Arial" pitchFamily="34" charset="0"/>
              <a:buChar char="•"/>
            </a:pPr>
            <a:r>
              <a:rPr lang="ru-RU" dirty="0" smtClean="0"/>
              <a:t>Строки в </a:t>
            </a:r>
            <a:r>
              <a:rPr lang="en-US" dirty="0" smtClean="0"/>
              <a:t>C++ Builder</a:t>
            </a:r>
          </a:p>
          <a:p>
            <a:pPr marL="26988" indent="333375">
              <a:buFont typeface="Arial" pitchFamily="34" charset="0"/>
              <a:buChar char="•"/>
            </a:pPr>
            <a:r>
              <a:rPr lang="ru-RU" dirty="0" smtClean="0"/>
              <a:t>О</a:t>
            </a:r>
            <a:r>
              <a:rPr lang="be-BY" dirty="0" smtClean="0"/>
              <a:t>ператор </a:t>
            </a:r>
            <a:r>
              <a:rPr lang="en-US" dirty="0" err="1" smtClean="0"/>
              <a:t>dynamic_cast</a:t>
            </a:r>
            <a:endParaRPr lang="en-US" dirty="0" smtClean="0"/>
          </a:p>
          <a:p>
            <a:pPr marL="26988" indent="333375">
              <a:buFont typeface="Arial" pitchFamily="34" charset="0"/>
              <a:buChar char="•"/>
            </a:pPr>
            <a:r>
              <a:rPr lang="ru-RU" dirty="0" smtClean="0"/>
              <a:t>Вкладки </a:t>
            </a:r>
          </a:p>
          <a:p>
            <a:pPr marL="900113" indent="269875" defTabSz="1258888">
              <a:buFont typeface="Arial" pitchFamily="34" charset="0"/>
              <a:buChar char="•"/>
            </a:pPr>
            <a:r>
              <a:rPr lang="en-US" dirty="0" smtClean="0"/>
              <a:t>Additional</a:t>
            </a:r>
          </a:p>
          <a:p>
            <a:pPr marL="1619250" indent="269875" defTabSz="1258888">
              <a:buFont typeface="Arial" pitchFamily="34" charset="0"/>
              <a:buChar char="•"/>
            </a:pPr>
            <a:r>
              <a:rPr lang="en-US" dirty="0" err="1" smtClean="0"/>
              <a:t>DrawGrid</a:t>
            </a:r>
            <a:endParaRPr lang="ru-RU" dirty="0" smtClean="0"/>
          </a:p>
          <a:p>
            <a:pPr marL="900113" indent="269875" defTabSz="1258888">
              <a:buFont typeface="Arial" pitchFamily="34" charset="0"/>
              <a:buChar char="•"/>
            </a:pPr>
            <a:r>
              <a:rPr lang="en-US" dirty="0" smtClean="0"/>
              <a:t>Win3.1</a:t>
            </a:r>
          </a:p>
          <a:p>
            <a:pPr marL="900113" indent="269875" defTabSz="1258888">
              <a:buFont typeface="Arial" pitchFamily="34" charset="0"/>
              <a:buChar char="•"/>
            </a:pPr>
            <a:r>
              <a:rPr lang="en-US" dirty="0" smtClean="0"/>
              <a:t>Samples</a:t>
            </a:r>
          </a:p>
          <a:p>
            <a:pPr marL="0" indent="269875" defTabSz="1258888">
              <a:buFont typeface="Arial" pitchFamily="34" charset="0"/>
              <a:buChar char="•"/>
            </a:pPr>
            <a:r>
              <a:rPr lang="ru-RU" dirty="0" smtClean="0"/>
              <a:t>Дополнительные сведения о формах</a:t>
            </a:r>
            <a:endParaRPr lang="ru-RU" dirty="0" smtClean="0"/>
          </a:p>
          <a:p>
            <a:pPr marL="26988" indent="333375">
              <a:buFont typeface="Arial" pitchFamily="34" charset="0"/>
              <a:buChar char="•"/>
            </a:pPr>
            <a:endParaRPr lang="en-US" dirty="0" smtClean="0"/>
          </a:p>
          <a:p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2068970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+mn-lt"/>
              </a:rPr>
              <a:t>Класс </a:t>
            </a:r>
            <a:r>
              <a:rPr lang="en-US" dirty="0" smtClean="0">
                <a:latin typeface="+mn-lt"/>
              </a:rPr>
              <a:t>string </a:t>
            </a:r>
            <a:r>
              <a:rPr lang="ru-RU" dirty="0" smtClean="0">
                <a:latin typeface="+mn-lt"/>
              </a:rPr>
              <a:t>из стандартной библиотеки шаблонов </a:t>
            </a:r>
            <a:r>
              <a:rPr lang="en-US" dirty="0" smtClean="0">
                <a:latin typeface="+mn-lt"/>
              </a:rPr>
              <a:t>STL</a:t>
            </a:r>
            <a:endParaRPr lang="ru-RU" dirty="0" smtClean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32560" y="2707320"/>
            <a:ext cx="7406640" cy="2793382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 smtClean="0"/>
              <a:t>Предоставляет пользователю существенно более удобные операции работы со строками, чем тип </a:t>
            </a:r>
            <a:r>
              <a:rPr lang="en-US" dirty="0" smtClean="0"/>
              <a:t>char*</a:t>
            </a:r>
            <a:r>
              <a:rPr lang="ru-RU" dirty="0" smtClean="0"/>
              <a:t>.  </a:t>
            </a:r>
          </a:p>
          <a:p>
            <a:pPr algn="just"/>
            <a:r>
              <a:rPr lang="ru-RU" dirty="0" smtClean="0"/>
              <a:t>Основное достижение – автоматическое выделение памяти при изменении размеров строки. </a:t>
            </a:r>
          </a:p>
          <a:p>
            <a:pPr algn="just"/>
            <a:r>
              <a:rPr lang="ru-RU" dirty="0" smtClean="0"/>
              <a:t>Данный класс описан в </a:t>
            </a:r>
            <a:r>
              <a:rPr lang="en-US" dirty="0" smtClean="0"/>
              <a:t>&lt;</a:t>
            </a:r>
            <a:r>
              <a:rPr lang="en-US" dirty="0" err="1" smtClean="0"/>
              <a:t>cstring.h</a:t>
            </a:r>
            <a:r>
              <a:rPr lang="en-US" dirty="0" smtClean="0"/>
              <a:t>&gt;</a:t>
            </a:r>
            <a:r>
              <a:rPr lang="ru-RU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Конструкторы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48316" t="27344" r="23164" b="25781"/>
          <a:stretch>
            <a:fillRect/>
          </a:stretch>
        </p:blipFill>
        <p:spPr bwMode="auto">
          <a:xfrm>
            <a:off x="1089397" y="1214422"/>
            <a:ext cx="5411429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l="21998" t="27539" r="67570" b="49442"/>
          <a:stretch>
            <a:fillRect/>
          </a:stretch>
        </p:blipFill>
        <p:spPr bwMode="auto">
          <a:xfrm>
            <a:off x="6643702" y="1214422"/>
            <a:ext cx="2303334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44189-D65D-4A5A-9F33-710461328828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11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Конструкторы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grpSp>
        <p:nvGrpSpPr>
          <p:cNvPr id="9" name="Группа 8"/>
          <p:cNvGrpSpPr/>
          <p:nvPr/>
        </p:nvGrpSpPr>
        <p:grpSpPr>
          <a:xfrm>
            <a:off x="1071537" y="1285859"/>
            <a:ext cx="5857917" cy="5000661"/>
            <a:chOff x="1071537" y="1285859"/>
            <a:chExt cx="5857917" cy="5000661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2"/>
            <a:srcRect l="48317" t="42969" r="27649" b="30444"/>
            <a:stretch>
              <a:fillRect/>
            </a:stretch>
          </p:blipFill>
          <p:spPr bwMode="auto">
            <a:xfrm>
              <a:off x="1071537" y="1285859"/>
              <a:ext cx="5857917" cy="3643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3"/>
            <a:srcRect l="40630" t="58594" r="39055" b="30589"/>
            <a:stretch>
              <a:fillRect/>
            </a:stretch>
          </p:blipFill>
          <p:spPr bwMode="auto">
            <a:xfrm>
              <a:off x="1071538" y="5000636"/>
              <a:ext cx="4295154" cy="12858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 l="21998" t="49983" r="67570" b="40234"/>
          <a:stretch>
            <a:fillRect/>
          </a:stretch>
        </p:blipFill>
        <p:spPr bwMode="auto">
          <a:xfrm>
            <a:off x="6286512" y="2285992"/>
            <a:ext cx="2303334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2EC64-10B3-4279-B126-1CEA0DD7ABDC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Некоторые методы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>
          <a:xfrm>
            <a:off x="642910" y="1000108"/>
            <a:ext cx="8290778" cy="5500726"/>
          </a:xfrm>
        </p:spPr>
        <p:txBody>
          <a:bodyPr>
            <a:normAutofit/>
          </a:bodyPr>
          <a:lstStyle/>
          <a:p>
            <a:r>
              <a:rPr lang="en-US" sz="2600" dirty="0" smtClean="0"/>
              <a:t>swap – </a:t>
            </a:r>
            <a:r>
              <a:rPr lang="ru-RU" sz="2600" dirty="0" smtClean="0"/>
              <a:t>обмен двух строк;</a:t>
            </a:r>
          </a:p>
          <a:p>
            <a:r>
              <a:rPr lang="ru-RU" sz="2600" dirty="0" smtClean="0"/>
              <a:t>оператор </a:t>
            </a:r>
            <a:r>
              <a:rPr lang="en-US" sz="2600" dirty="0" smtClean="0"/>
              <a:t>[]</a:t>
            </a:r>
            <a:r>
              <a:rPr lang="ru-RU" sz="2600" dirty="0" smtClean="0"/>
              <a:t> - индексация начиная с </a:t>
            </a:r>
            <a:r>
              <a:rPr lang="ru-RU" sz="2600" dirty="0" smtClean="0">
                <a:solidFill>
                  <a:srgbClr val="C00000"/>
                </a:solidFill>
              </a:rPr>
              <a:t>нуля</a:t>
            </a:r>
            <a:r>
              <a:rPr lang="ru-RU" sz="2600" dirty="0" smtClean="0"/>
              <a:t>;</a:t>
            </a:r>
          </a:p>
          <a:p>
            <a:r>
              <a:rPr lang="en-US" sz="2600" dirty="0" smtClean="0"/>
              <a:t>clear() – </a:t>
            </a:r>
            <a:r>
              <a:rPr lang="ru-RU" sz="2600" dirty="0" smtClean="0"/>
              <a:t>обнуление строки;</a:t>
            </a:r>
          </a:p>
          <a:p>
            <a:r>
              <a:rPr lang="ru-RU" sz="2600" dirty="0" smtClean="0"/>
              <a:t>с</a:t>
            </a:r>
            <a:r>
              <a:rPr lang="en-US" sz="2600" dirty="0" err="1" smtClean="0"/>
              <a:t>ompare</a:t>
            </a:r>
            <a:r>
              <a:rPr lang="en-US" sz="2600" dirty="0" smtClean="0"/>
              <a:t>() – </a:t>
            </a:r>
            <a:r>
              <a:rPr lang="ru-RU" sz="2600" dirty="0" smtClean="0"/>
              <a:t>сравнение строк;</a:t>
            </a:r>
          </a:p>
          <a:p>
            <a:endParaRPr lang="be-BY" sz="2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9649" t="58594" r="59370" b="38476"/>
          <a:stretch>
            <a:fillRect/>
          </a:stretch>
        </p:blipFill>
        <p:spPr bwMode="auto">
          <a:xfrm>
            <a:off x="5286380" y="1071546"/>
            <a:ext cx="285752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 l="29685" t="50000" r="46157" b="45117"/>
          <a:stretch>
            <a:fillRect/>
          </a:stretch>
        </p:blipFill>
        <p:spPr bwMode="auto">
          <a:xfrm>
            <a:off x="5286379" y="1998616"/>
            <a:ext cx="3786215" cy="430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 l="29685" t="41211" r="47255" b="38281"/>
          <a:stretch>
            <a:fillRect/>
          </a:stretch>
        </p:blipFill>
        <p:spPr bwMode="auto">
          <a:xfrm>
            <a:off x="1071538" y="2928934"/>
            <a:ext cx="6858048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227F-FC12-4347-B6E5-36370816F9E1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Additional -&gt; </a:t>
            </a:r>
            <a:r>
              <a:rPr lang="en-US" dirty="0" err="1" smtClean="0">
                <a:latin typeface="+mn-lt"/>
              </a:rPr>
              <a:t>DrawGrid</a:t>
            </a:r>
            <a:endParaRPr lang="be-BY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Таблица изображений</a:t>
            </a:r>
            <a:endParaRPr lang="be-BY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8668" t="10742" r="29722" b="81445"/>
          <a:stretch>
            <a:fillRect/>
          </a:stretch>
        </p:blipFill>
        <p:spPr bwMode="auto">
          <a:xfrm>
            <a:off x="1500166" y="2428868"/>
            <a:ext cx="7554533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Овал 4"/>
          <p:cNvSpPr/>
          <p:nvPr/>
        </p:nvSpPr>
        <p:spPr>
          <a:xfrm>
            <a:off x="3000364" y="2643182"/>
            <a:ext cx="571504" cy="3571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en-US" sz="2800" dirty="0" err="1" smtClean="0">
                <a:latin typeface="+mn-lt"/>
              </a:rPr>
              <a:t>DrawGrid</a:t>
            </a:r>
            <a:r>
              <a:rPr lang="en-US" sz="2800" dirty="0" smtClean="0">
                <a:latin typeface="+mn-lt"/>
              </a:rPr>
              <a:t> -&gt; </a:t>
            </a:r>
            <a:r>
              <a:rPr lang="en-US" sz="2800" dirty="0" err="1" smtClean="0">
                <a:latin typeface="+mn-lt"/>
              </a:rPr>
              <a:t>StringGrid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>
          <a:xfrm>
            <a:off x="4071934" y="1000108"/>
            <a:ext cx="4861754" cy="5500726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Таблица для хранения изображений</a:t>
            </a:r>
          </a:p>
          <a:p>
            <a:r>
              <a:rPr lang="ru-RU" dirty="0" smtClean="0"/>
              <a:t>Все методы и свойства повторяют методы </a:t>
            </a:r>
            <a:r>
              <a:rPr lang="en-US" dirty="0" err="1" smtClean="0"/>
              <a:t>StringGrid</a:t>
            </a:r>
            <a:r>
              <a:rPr lang="ru-RU" dirty="0" smtClean="0"/>
              <a:t>, кроме относящихся к тексту</a:t>
            </a:r>
          </a:p>
          <a:p>
            <a:r>
              <a:rPr lang="ru-RU" dirty="0" smtClean="0"/>
              <a:t>В </a:t>
            </a:r>
            <a:r>
              <a:rPr lang="en-US" dirty="0" err="1" smtClean="0"/>
              <a:t>DrawGrid</a:t>
            </a:r>
            <a:r>
              <a:rPr lang="en-US" dirty="0" smtClean="0"/>
              <a:t> </a:t>
            </a:r>
            <a:r>
              <a:rPr lang="ru-RU" dirty="0" smtClean="0"/>
              <a:t>можно вносить текст, но методами рисования по канве, что не очень удобно. </a:t>
            </a:r>
            <a:endParaRPr lang="be-BY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4275" t="19531" r="63214" b="38476"/>
          <a:stretch>
            <a:fillRect/>
          </a:stretch>
        </p:blipFill>
        <p:spPr bwMode="auto">
          <a:xfrm>
            <a:off x="526616" y="1142984"/>
            <a:ext cx="3473880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A1F4-DC75-4E62-840A-53EE182A8734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Основные события и методы: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>
          <a:xfrm>
            <a:off x="642910" y="1000108"/>
            <a:ext cx="8290778" cy="524829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b="1" dirty="0" smtClean="0">
                <a:solidFill>
                  <a:srgbClr val="002060"/>
                </a:solidFill>
              </a:rPr>
              <a:t>Canvas</a:t>
            </a:r>
            <a:r>
              <a:rPr lang="en-US" sz="2400" dirty="0" smtClean="0"/>
              <a:t> – </a:t>
            </a:r>
            <a:r>
              <a:rPr lang="ru-RU" sz="2400" dirty="0" smtClean="0"/>
              <a:t>для размещения изображений;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b="1" dirty="0" err="1" smtClean="0">
                <a:solidFill>
                  <a:srgbClr val="002060"/>
                </a:solidFill>
              </a:rPr>
              <a:t>CellRect</a:t>
            </a:r>
            <a:r>
              <a:rPr lang="ru-RU" sz="2400" dirty="0" smtClean="0"/>
              <a:t> – возвращает область канвы, отведенную под заданную ячейку;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b="1" dirty="0" err="1" smtClean="0">
                <a:solidFill>
                  <a:srgbClr val="002060"/>
                </a:solidFill>
              </a:rPr>
              <a:t>OnDrawCell</a:t>
            </a:r>
            <a:r>
              <a:rPr lang="ru-RU" sz="2400" dirty="0" smtClean="0"/>
              <a:t> – события, происходящие во время прорисовки таблицы;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ru-RU" sz="2400" b="1" dirty="0" err="1" smtClean="0">
                <a:solidFill>
                  <a:srgbClr val="002060"/>
                </a:solidFill>
              </a:rPr>
              <a:t>DefauItDrawing</a:t>
            </a:r>
            <a:r>
              <a:rPr lang="ru-RU" sz="2400" b="1" dirty="0" smtClean="0">
                <a:solidFill>
                  <a:srgbClr val="002060"/>
                </a:solidFill>
              </a:rPr>
              <a:t> - </a:t>
            </a:r>
            <a:r>
              <a:rPr lang="ru-RU" sz="2400" dirty="0" smtClean="0"/>
              <a:t>вызывает автоматическую прорисовку содержимого ячеек сетки, причем ее фон, канва и цвет выбираются по умолчанию. Установка значения </a:t>
            </a:r>
            <a:r>
              <a:rPr lang="ru-RU" sz="2400" dirty="0" err="1" smtClean="0"/>
              <a:t>false</a:t>
            </a:r>
            <a:r>
              <a:rPr lang="ru-RU" sz="2400" dirty="0" smtClean="0"/>
              <a:t> этого свойства требует написания обработчика события </a:t>
            </a:r>
            <a:r>
              <a:rPr lang="ru-RU" sz="2400" dirty="0" err="1" smtClean="0"/>
              <a:t>OnDrawCell</a:t>
            </a:r>
            <a:r>
              <a:rPr lang="ru-RU" sz="2400" dirty="0" smtClean="0"/>
              <a:t> для заполнения ячеек сетки "вручную". 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ru-RU" sz="2400" dirty="0" smtClean="0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be-BY" sz="24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58D44-D87A-44B9-8241-047A20A36C48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Основные события и методы: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>
          <a:xfrm>
            <a:off x="642910" y="1395418"/>
            <a:ext cx="8290778" cy="52482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ru-RU" sz="2400" b="1" dirty="0" smtClean="0">
                <a:solidFill>
                  <a:srgbClr val="002060"/>
                </a:solidFill>
              </a:rPr>
              <a:t>DefaultColWidths/</a:t>
            </a:r>
            <a:r>
              <a:rPr lang="ru-RU" sz="2400" b="1" dirty="0" err="1" smtClean="0">
                <a:solidFill>
                  <a:srgbClr val="002060"/>
                </a:solidFill>
              </a:rPr>
              <a:t>DefaultRowHeights</a:t>
            </a:r>
            <a:r>
              <a:rPr lang="ru-RU" sz="2400" b="1" dirty="0" smtClean="0">
                <a:solidFill>
                  <a:srgbClr val="002060"/>
                </a:solidFill>
              </a:rPr>
              <a:t> </a:t>
            </a:r>
            <a:r>
              <a:rPr lang="ru-RU" sz="2400" dirty="0" smtClean="0"/>
              <a:t>- ширина всех столбцов и высота всех строк, выбираемых по умолчанию;</a:t>
            </a:r>
          </a:p>
          <a:p>
            <a:pPr>
              <a:spcAft>
                <a:spcPts val="600"/>
              </a:spcAft>
            </a:pPr>
            <a:r>
              <a:rPr lang="ru-RU" sz="2400" b="1" dirty="0" err="1" smtClean="0">
                <a:solidFill>
                  <a:srgbClr val="002060"/>
                </a:solidFill>
              </a:rPr>
              <a:t>ColWidth</a:t>
            </a:r>
            <a:r>
              <a:rPr lang="ru-RU" sz="2400" b="1" dirty="0" smtClean="0">
                <a:solidFill>
                  <a:srgbClr val="002060"/>
                </a:solidFill>
              </a:rPr>
              <a:t>/</a:t>
            </a:r>
            <a:r>
              <a:rPr lang="ru-RU" sz="2400" b="1" dirty="0" err="1" smtClean="0">
                <a:solidFill>
                  <a:srgbClr val="002060"/>
                </a:solidFill>
              </a:rPr>
              <a:t>RowHeight</a:t>
            </a:r>
            <a:r>
              <a:rPr lang="ru-RU" sz="2400" dirty="0" smtClean="0"/>
              <a:t> - ширина конкретного столбца и высота конкретной строки;</a:t>
            </a:r>
          </a:p>
          <a:p>
            <a:pPr>
              <a:spcAft>
                <a:spcPts val="600"/>
              </a:spcAft>
            </a:pPr>
            <a:r>
              <a:rPr lang="ru-RU" sz="2400" b="1" dirty="0" err="1" smtClean="0">
                <a:solidFill>
                  <a:srgbClr val="002060"/>
                </a:solidFill>
              </a:rPr>
              <a:t>MouseToCell</a:t>
            </a:r>
            <a:r>
              <a:rPr lang="ru-RU" sz="2400" dirty="0" smtClean="0"/>
              <a:t> возвращает координаты номера столбца и строки ячейки, на которую установлен курсор мыши;</a:t>
            </a:r>
          </a:p>
          <a:p>
            <a:pPr>
              <a:spcAft>
                <a:spcPts val="600"/>
              </a:spcAft>
            </a:pPr>
            <a:r>
              <a:rPr lang="ru-RU" sz="2400" b="1" dirty="0" err="1" smtClean="0">
                <a:solidFill>
                  <a:srgbClr val="002060"/>
                </a:solidFill>
              </a:rPr>
              <a:t>Selection</a:t>
            </a:r>
            <a:r>
              <a:rPr lang="ru-RU" sz="2400" b="1" dirty="0" smtClean="0">
                <a:solidFill>
                  <a:srgbClr val="002060"/>
                </a:solidFill>
              </a:rPr>
              <a:t> </a:t>
            </a:r>
            <a:r>
              <a:rPr lang="ru-RU" sz="2400" dirty="0" smtClean="0"/>
              <a:t>– выделенная группа ячеек;</a:t>
            </a:r>
          </a:p>
          <a:p>
            <a:pPr>
              <a:spcAft>
                <a:spcPts val="600"/>
              </a:spcAft>
            </a:pPr>
            <a:r>
              <a:rPr lang="en-US" sz="2400" b="1" dirty="0" err="1" smtClean="0">
                <a:solidFill>
                  <a:srgbClr val="002060"/>
                </a:solidFill>
              </a:rPr>
              <a:t>OnSelectCell</a:t>
            </a:r>
            <a:r>
              <a:rPr lang="en-US" sz="2400" dirty="0" smtClean="0"/>
              <a:t> – </a:t>
            </a:r>
            <a:r>
              <a:rPr lang="ru-RU" sz="2400" dirty="0" smtClean="0"/>
              <a:t>событие в момент выбора пользователем ячейки.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9625-C40B-411C-93C1-4DF03FC20752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Пример программы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36237" t="33203" r="18741" b="33594"/>
          <a:stretch>
            <a:fillRect/>
          </a:stretch>
        </p:blipFill>
        <p:spPr bwMode="auto">
          <a:xfrm>
            <a:off x="659719" y="1000108"/>
            <a:ext cx="8269999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37921" t="28515" r="38470" b="29492"/>
          <a:stretch>
            <a:fillRect/>
          </a:stretch>
        </p:blipFill>
        <p:spPr bwMode="auto">
          <a:xfrm>
            <a:off x="3286116" y="3357562"/>
            <a:ext cx="3071834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F495-0575-4951-BEF5-48063C01375A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Создание формы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>
          <a:xfrm>
            <a:off x="642910" y="1000108"/>
            <a:ext cx="8290778" cy="4929222"/>
          </a:xfrm>
        </p:spPr>
        <p:txBody>
          <a:bodyPr>
            <a:normAutofit/>
          </a:bodyPr>
          <a:lstStyle/>
          <a:p>
            <a:pPr>
              <a:buNone/>
            </a:pPr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37884" t="46875" r="31918" b="35547"/>
          <a:stretch>
            <a:fillRect/>
          </a:stretch>
        </p:blipFill>
        <p:spPr bwMode="auto">
          <a:xfrm>
            <a:off x="1226320" y="1071546"/>
            <a:ext cx="7203332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37921" t="28515" r="38470" b="41211"/>
          <a:stretch>
            <a:fillRect/>
          </a:stretch>
        </p:blipFill>
        <p:spPr bwMode="auto">
          <a:xfrm>
            <a:off x="3214678" y="3714752"/>
            <a:ext cx="3369108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FEA7A-7D08-4B3E-9E6A-1274D870C316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Строки в </a:t>
            </a:r>
            <a:r>
              <a:rPr lang="en-US" dirty="0" smtClean="0">
                <a:latin typeface="+mn-lt"/>
              </a:rPr>
              <a:t>C++ Builder</a:t>
            </a:r>
            <a:endParaRPr lang="be-BY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793118"/>
          </a:xfrm>
        </p:spPr>
        <p:txBody>
          <a:bodyPr>
            <a:normAutofit/>
          </a:bodyPr>
          <a:lstStyle/>
          <a:p>
            <a:r>
              <a:rPr lang="ru-RU" dirty="0" smtClean="0"/>
              <a:t>Дополнения к языку </a:t>
            </a:r>
            <a:r>
              <a:rPr lang="en-US" dirty="0" err="1" smtClean="0"/>
              <a:t>Ansi</a:t>
            </a:r>
            <a:r>
              <a:rPr lang="en-US" dirty="0" smtClean="0"/>
              <a:t> C</a:t>
            </a:r>
            <a:r>
              <a:rPr lang="ru-RU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285728"/>
            <a:ext cx="9001156" cy="1071570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Обработка события </a:t>
            </a:r>
            <a:r>
              <a:rPr lang="en-US" sz="2800" dirty="0" err="1" smtClean="0">
                <a:latin typeface="+mn-lt"/>
              </a:rPr>
              <a:t>DrawCell</a:t>
            </a:r>
            <a:r>
              <a:rPr lang="ru-RU" sz="2800" dirty="0" smtClean="0">
                <a:latin typeface="+mn-lt"/>
              </a:rPr>
              <a:t> – </a:t>
            </a:r>
            <a:br>
              <a:rPr lang="ru-RU" sz="2800" dirty="0" smtClean="0">
                <a:latin typeface="+mn-lt"/>
              </a:rPr>
            </a:br>
            <a:r>
              <a:rPr lang="ru-RU" sz="2800" dirty="0" smtClean="0">
                <a:latin typeface="+mn-lt"/>
              </a:rPr>
              <a:t>прорисовка ячейки с координатами </a:t>
            </a:r>
            <a:r>
              <a:rPr lang="en-US" sz="2800" dirty="0" err="1" smtClean="0">
                <a:latin typeface="+mn-lt"/>
              </a:rPr>
              <a:t>ACol</a:t>
            </a:r>
            <a:r>
              <a:rPr lang="en-US" sz="2800" dirty="0" smtClean="0">
                <a:latin typeface="+mn-lt"/>
              </a:rPr>
              <a:t>, </a:t>
            </a:r>
            <a:r>
              <a:rPr lang="en-US" sz="2800" dirty="0" err="1" smtClean="0">
                <a:latin typeface="+mn-lt"/>
              </a:rPr>
              <a:t>ARow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l="37335" t="41992" r="15446" b="36523"/>
          <a:stretch>
            <a:fillRect/>
          </a:stretch>
        </p:blipFill>
        <p:spPr bwMode="auto">
          <a:xfrm>
            <a:off x="285720" y="1571612"/>
            <a:ext cx="8656987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 l="14275" t="19531" r="63214" b="38476"/>
          <a:stretch>
            <a:fillRect/>
          </a:stretch>
        </p:blipFill>
        <p:spPr bwMode="auto">
          <a:xfrm>
            <a:off x="3571868" y="3929066"/>
            <a:ext cx="2384035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AC05E-2095-4172-86EF-EECB85C034BC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20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285728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Обработка события </a:t>
            </a:r>
            <a:r>
              <a:rPr lang="en-US" sz="2800" dirty="0" err="1" smtClean="0">
                <a:latin typeface="+mn-lt"/>
              </a:rPr>
              <a:t>SelectCell</a:t>
            </a:r>
            <a:r>
              <a:rPr lang="en-US" sz="2800" dirty="0" smtClean="0">
                <a:latin typeface="+mn-lt"/>
              </a:rPr>
              <a:t> </a:t>
            </a:r>
            <a:r>
              <a:rPr lang="ru-RU" sz="2800" dirty="0" smtClean="0">
                <a:latin typeface="+mn-lt"/>
              </a:rPr>
              <a:t/>
            </a:r>
            <a:br>
              <a:rPr lang="ru-RU" sz="2800" dirty="0" smtClean="0">
                <a:latin typeface="+mn-lt"/>
              </a:rPr>
            </a:br>
            <a:r>
              <a:rPr lang="en-US" sz="2800" dirty="0" smtClean="0">
                <a:latin typeface="+mn-lt"/>
              </a:rPr>
              <a:t>– </a:t>
            </a:r>
            <a:r>
              <a:rPr lang="ru-RU" sz="2800" dirty="0" smtClean="0">
                <a:latin typeface="+mn-lt"/>
              </a:rPr>
              <a:t>при выделении ячейки таблицы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37335" t="42582" r="20937" b="32617"/>
          <a:stretch>
            <a:fillRect/>
          </a:stretch>
        </p:blipFill>
        <p:spPr bwMode="auto">
          <a:xfrm>
            <a:off x="93387" y="1428736"/>
            <a:ext cx="8979207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 l="40081" t="36133" r="40702" b="35547"/>
          <a:stretch>
            <a:fillRect/>
          </a:stretch>
        </p:blipFill>
        <p:spPr bwMode="auto">
          <a:xfrm>
            <a:off x="3143240" y="4204613"/>
            <a:ext cx="2857520" cy="2367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BF500-930B-4724-888C-104C6D2F7C6B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21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285728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Обработка события </a:t>
            </a:r>
            <a:r>
              <a:rPr lang="en-US" sz="2800" dirty="0" err="1" smtClean="0">
                <a:latin typeface="+mn-lt"/>
              </a:rPr>
              <a:t>MouseMove</a:t>
            </a:r>
            <a:r>
              <a:rPr lang="en-US" sz="2800" dirty="0" smtClean="0">
                <a:latin typeface="+mn-lt"/>
              </a:rPr>
              <a:t> </a:t>
            </a:r>
            <a:r>
              <a:rPr lang="ru-RU" sz="2800" dirty="0" smtClean="0">
                <a:latin typeface="+mn-lt"/>
              </a:rPr>
              <a:t/>
            </a:r>
            <a:br>
              <a:rPr lang="ru-RU" sz="2800" dirty="0" smtClean="0">
                <a:latin typeface="+mn-lt"/>
              </a:rPr>
            </a:br>
            <a:r>
              <a:rPr lang="en-US" sz="2800" dirty="0" smtClean="0">
                <a:latin typeface="+mn-lt"/>
              </a:rPr>
              <a:t>– </a:t>
            </a:r>
            <a:r>
              <a:rPr lang="ru-RU" sz="2800" dirty="0" smtClean="0">
                <a:latin typeface="+mn-lt"/>
              </a:rPr>
              <a:t>при движении мыши над таблицей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37335" t="41992" r="25878" b="32617"/>
          <a:stretch>
            <a:fillRect/>
          </a:stretch>
        </p:blipFill>
        <p:spPr bwMode="auto">
          <a:xfrm>
            <a:off x="357158" y="1714488"/>
            <a:ext cx="8468151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E3ACA-173C-4601-B596-7A0C879D758D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22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71414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Переход на новую форму по контекстному меню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37335" t="43945" r="26976" b="21875"/>
          <a:stretch>
            <a:fillRect/>
          </a:stretch>
        </p:blipFill>
        <p:spPr bwMode="auto">
          <a:xfrm>
            <a:off x="428596" y="1049565"/>
            <a:ext cx="8001056" cy="4308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40117" t="35351" r="40666" b="42188"/>
          <a:stretch>
            <a:fillRect/>
          </a:stretch>
        </p:blipFill>
        <p:spPr bwMode="auto">
          <a:xfrm>
            <a:off x="6072198" y="4429132"/>
            <a:ext cx="2823354" cy="1855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DF5F-7628-41A2-B290-D28783AB5350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23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Переход на новую форму по контекстному меню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 l="37921" t="47070" r="30234" b="30469"/>
          <a:stretch>
            <a:fillRect/>
          </a:stretch>
        </p:blipFill>
        <p:spPr bwMode="auto">
          <a:xfrm>
            <a:off x="754726" y="1142984"/>
            <a:ext cx="7746364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 t="49805" r="85725" b="20898"/>
          <a:stretch>
            <a:fillRect/>
          </a:stretch>
        </p:blipFill>
        <p:spPr bwMode="auto">
          <a:xfrm>
            <a:off x="6500826" y="3874069"/>
            <a:ext cx="2214578" cy="2555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E3BF-8B03-43C3-8C11-1C2DBB5D3B53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24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Прорисовка изображений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t="49805" r="85725" b="12109"/>
          <a:stretch>
            <a:fillRect/>
          </a:stretch>
        </p:blipFill>
        <p:spPr bwMode="auto">
          <a:xfrm>
            <a:off x="71406" y="452417"/>
            <a:ext cx="2270102" cy="3405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l="35688" t="33203" r="36310" b="33594"/>
          <a:stretch>
            <a:fillRect/>
          </a:stretch>
        </p:blipFill>
        <p:spPr bwMode="auto">
          <a:xfrm>
            <a:off x="2643174" y="928671"/>
            <a:ext cx="4357718" cy="2905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 l="37335" t="33203" r="24780" b="48242"/>
          <a:stretch>
            <a:fillRect/>
          </a:stretch>
        </p:blipFill>
        <p:spPr bwMode="auto">
          <a:xfrm>
            <a:off x="428596" y="4071942"/>
            <a:ext cx="8561280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8565-9E6C-444E-95A5-14F040220F69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25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-7146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Прорисовка изображений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37335" t="36133" r="21486" b="11132"/>
          <a:stretch>
            <a:fillRect/>
          </a:stretch>
        </p:blipFill>
        <p:spPr bwMode="auto">
          <a:xfrm>
            <a:off x="444473" y="714357"/>
            <a:ext cx="8128055" cy="585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8C58A-EB53-475D-94F4-37258C019BCC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26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32560" y="1028122"/>
            <a:ext cx="7406640" cy="1472184"/>
          </a:xfrm>
        </p:spPr>
        <p:txBody>
          <a:bodyPr/>
          <a:lstStyle/>
          <a:p>
            <a:r>
              <a:rPr lang="be-BY" dirty="0" smtClean="0">
                <a:latin typeface="+mn-lt"/>
              </a:rPr>
              <a:t>Перечисление компонентов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ru-RU" dirty="0" smtClean="0">
                <a:latin typeface="+mn-lt"/>
              </a:rPr>
              <a:t>и </a:t>
            </a:r>
            <a:r>
              <a:rPr lang="be-BY" dirty="0" smtClean="0">
                <a:latin typeface="+mn-lt"/>
              </a:rPr>
              <a:t>оператор </a:t>
            </a:r>
            <a:r>
              <a:rPr lang="en-US" dirty="0" err="1" smtClean="0">
                <a:latin typeface="+mn-lt"/>
              </a:rPr>
              <a:t>dynamic_cast</a:t>
            </a:r>
            <a:endParaRPr lang="be-BY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Основные события и методы: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>
          <a:xfrm>
            <a:off x="642910" y="1000108"/>
            <a:ext cx="8290778" cy="564360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ru-RU" sz="2400" dirty="0" smtClean="0"/>
              <a:t>Свойство </a:t>
            </a:r>
            <a:r>
              <a:rPr lang="ru-RU" sz="2400" dirty="0" err="1" smtClean="0"/>
              <a:t>Components</a:t>
            </a:r>
            <a:r>
              <a:rPr lang="ru-RU" sz="2400" dirty="0" smtClean="0"/>
              <a:t> является свойством-массивом. Оно содержит указатель на каждый компонент, которым владеет форма;</a:t>
            </a:r>
          </a:p>
          <a:p>
            <a:pPr>
              <a:spcAft>
                <a:spcPts val="600"/>
              </a:spcAft>
            </a:pPr>
            <a:r>
              <a:rPr lang="ru-RU" sz="2400" dirty="0" smtClean="0"/>
              <a:t>Свойство </a:t>
            </a:r>
            <a:r>
              <a:rPr lang="ru-RU" sz="2400" dirty="0" err="1" smtClean="0"/>
              <a:t>ComponentCount</a:t>
            </a:r>
            <a:r>
              <a:rPr lang="ru-RU" sz="2400" dirty="0" smtClean="0"/>
              <a:t> является свойством только для чтения и возвращает количество компонентов, которыми владеет форма (см. пред. лекцию).</a:t>
            </a:r>
          </a:p>
        </p:txBody>
      </p:sp>
      <p:grpSp>
        <p:nvGrpSpPr>
          <p:cNvPr id="11" name="Группа 10"/>
          <p:cNvGrpSpPr/>
          <p:nvPr/>
        </p:nvGrpSpPr>
        <p:grpSpPr>
          <a:xfrm>
            <a:off x="1285852" y="3786190"/>
            <a:ext cx="7358114" cy="1571636"/>
            <a:chOff x="1785917" y="3643314"/>
            <a:chExt cx="6500860" cy="1214446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/>
            <a:srcRect l="6588" t="32226" r="67057" b="64504"/>
            <a:stretch>
              <a:fillRect/>
            </a:stretch>
          </p:blipFill>
          <p:spPr bwMode="auto">
            <a:xfrm>
              <a:off x="1785917" y="3643314"/>
              <a:ext cx="6143669" cy="428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/>
            <a:srcRect l="6588" t="44922" r="66159" b="49219"/>
            <a:stretch>
              <a:fillRect/>
            </a:stretch>
          </p:blipFill>
          <p:spPr bwMode="auto">
            <a:xfrm>
              <a:off x="1785918" y="4071942"/>
              <a:ext cx="6500859" cy="7858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67C84-A4B6-4C02-8D01-90F3FB1085F3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28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Использование оператора </a:t>
            </a:r>
            <a:r>
              <a:rPr lang="ru-RU" sz="2800" dirty="0" err="1" smtClean="0">
                <a:latin typeface="+mn-lt"/>
              </a:rPr>
              <a:t>dynamic_cast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>
          <a:xfrm>
            <a:off x="642910" y="1000108"/>
            <a:ext cx="8290778" cy="564360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ru-RU" sz="2600" dirty="0" smtClean="0"/>
              <a:t>Базовой идеей при перечислении компонентов на форме является приведение каждого компонента к тому типу, который вам нужен, и последующий анализ, закончилось ли приведение успехом или неудачей.</a:t>
            </a:r>
          </a:p>
          <a:p>
            <a:pPr>
              <a:spcAft>
                <a:spcPts val="600"/>
              </a:spcAft>
            </a:pPr>
            <a:r>
              <a:rPr lang="ru-RU" sz="2600" dirty="0" smtClean="0"/>
              <a:t>Оператор  </a:t>
            </a:r>
            <a:r>
              <a:rPr lang="ru-RU" sz="2600" b="1" dirty="0" err="1" smtClean="0">
                <a:solidFill>
                  <a:srgbClr val="002060"/>
                </a:solidFill>
              </a:rPr>
              <a:t>dynamic_cast</a:t>
            </a:r>
            <a:r>
              <a:rPr lang="ru-RU" sz="2600" dirty="0" smtClean="0"/>
              <a:t>  вернет указатель на объект или нуль (в случае неудачи). </a:t>
            </a:r>
          </a:p>
          <a:p>
            <a:pPr>
              <a:spcAft>
                <a:spcPts val="600"/>
              </a:spcAft>
            </a:pPr>
            <a:r>
              <a:rPr lang="ru-RU" sz="2600" dirty="0" smtClean="0"/>
              <a:t>В случае успешного приведения вы затем можете использовать указатель, возвращенный оператором  </a:t>
            </a:r>
            <a:r>
              <a:rPr lang="ru-RU" sz="2600" dirty="0" err="1" smtClean="0"/>
              <a:t>dynamic_cast</a:t>
            </a:r>
            <a:r>
              <a:rPr lang="ru-RU" sz="2600" dirty="0" smtClean="0"/>
              <a:t>, для выполнения каких-либо действий.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3ED1-07C7-442C-8EF6-E636DDD6FC99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29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357166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latin typeface="+mn-lt"/>
              </a:rPr>
              <a:t>Строки в </a:t>
            </a:r>
            <a:r>
              <a:rPr lang="en-US" dirty="0" smtClean="0">
                <a:latin typeface="+mn-lt"/>
              </a:rPr>
              <a:t>C++ Builder</a:t>
            </a:r>
            <a:endParaRPr lang="be-BY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</a:t>
            </a:r>
            <a:r>
              <a:rPr lang="en-US" dirty="0" smtClean="0"/>
              <a:t>3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>
          <a:xfrm>
            <a:off x="638940" y="1500174"/>
            <a:ext cx="8219340" cy="450059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dirty="0" smtClean="0"/>
              <a:t>	Можно использовать следующие текстовые строки:</a:t>
            </a:r>
          </a:p>
          <a:p>
            <a:r>
              <a:rPr lang="ru-RU" dirty="0" smtClean="0"/>
              <a:t>символьные массивы типа </a:t>
            </a:r>
            <a:r>
              <a:rPr lang="en-US" b="1" dirty="0" smtClean="0">
                <a:solidFill>
                  <a:srgbClr val="002060"/>
                </a:solidFill>
              </a:rPr>
              <a:t>*char</a:t>
            </a:r>
            <a:r>
              <a:rPr lang="ru-RU" b="1" dirty="0" smtClean="0">
                <a:solidFill>
                  <a:srgbClr val="002060"/>
                </a:solidFill>
              </a:rPr>
              <a:t> </a:t>
            </a:r>
            <a:r>
              <a:rPr lang="ru-RU" dirty="0" smtClean="0"/>
              <a:t>языка С </a:t>
            </a:r>
            <a:r>
              <a:rPr lang="ru-RU" dirty="0" err="1" smtClean="0"/>
              <a:t>с</a:t>
            </a:r>
            <a:r>
              <a:rPr lang="ru-RU" dirty="0" smtClean="0"/>
              <a:t> </a:t>
            </a:r>
            <a:r>
              <a:rPr lang="ru-RU" dirty="0" err="1" smtClean="0"/>
              <a:t>нуль-символом</a:t>
            </a:r>
            <a:r>
              <a:rPr lang="ru-RU" dirty="0" smtClean="0"/>
              <a:t> в конце (</a:t>
            </a:r>
            <a:r>
              <a:rPr lang="en-US" dirty="0" smtClean="0"/>
              <a:t>‘\0’</a:t>
            </a:r>
            <a:r>
              <a:rPr lang="ru-RU" dirty="0" smtClean="0"/>
              <a:t>);</a:t>
            </a:r>
          </a:p>
          <a:p>
            <a:r>
              <a:rPr lang="ru-RU" dirty="0" smtClean="0"/>
              <a:t>класс </a:t>
            </a:r>
            <a:r>
              <a:rPr lang="en-US" b="1" dirty="0" err="1" smtClean="0">
                <a:solidFill>
                  <a:srgbClr val="002060"/>
                </a:solidFill>
              </a:rPr>
              <a:t>AnsiString</a:t>
            </a:r>
            <a:r>
              <a:rPr lang="ru-RU" b="1" dirty="0" smtClean="0">
                <a:solidFill>
                  <a:srgbClr val="002060"/>
                </a:solidFill>
              </a:rPr>
              <a:t> </a:t>
            </a:r>
            <a:r>
              <a:rPr lang="ru-RU" dirty="0" smtClean="0"/>
              <a:t>из библиотеки</a:t>
            </a:r>
            <a:r>
              <a:rPr lang="en-US" dirty="0" smtClean="0"/>
              <a:t> </a:t>
            </a:r>
            <a:r>
              <a:rPr lang="ru-RU" dirty="0" smtClean="0"/>
              <a:t>визуальных компонентов (</a:t>
            </a:r>
            <a:r>
              <a:rPr lang="en-US" dirty="0" smtClean="0"/>
              <a:t>VCL</a:t>
            </a:r>
            <a:r>
              <a:rPr lang="ru-RU" dirty="0" smtClean="0"/>
              <a:t>);</a:t>
            </a:r>
          </a:p>
          <a:p>
            <a:r>
              <a:rPr lang="ru-RU" dirty="0" smtClean="0"/>
              <a:t>класс </a:t>
            </a:r>
            <a:r>
              <a:rPr lang="en-US" b="1" dirty="0" smtClean="0">
                <a:solidFill>
                  <a:srgbClr val="002060"/>
                </a:solidFill>
              </a:rPr>
              <a:t>string</a:t>
            </a:r>
            <a:r>
              <a:rPr lang="en-US" dirty="0" smtClean="0"/>
              <a:t> </a:t>
            </a:r>
            <a:r>
              <a:rPr lang="ru-RU" dirty="0" smtClean="0"/>
              <a:t>из стандартной библиотеки шаблонов (</a:t>
            </a:r>
            <a:r>
              <a:rPr lang="en-US" dirty="0" smtClean="0"/>
              <a:t>STL</a:t>
            </a:r>
            <a:r>
              <a:rPr lang="ru-RU" dirty="0" smtClean="0"/>
              <a:t>).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8E538-5568-4C27-89E6-FCC39740F31B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Например: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l="6588" t="44922" r="62116" b="37500"/>
          <a:stretch>
            <a:fillRect/>
          </a:stretch>
        </p:blipFill>
        <p:spPr bwMode="auto">
          <a:xfrm>
            <a:off x="1214414" y="1142984"/>
            <a:ext cx="7465271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 l="6625" t="57813" r="55491" b="19726"/>
          <a:stretch>
            <a:fillRect/>
          </a:stretch>
        </p:blipFill>
        <p:spPr bwMode="auto">
          <a:xfrm>
            <a:off x="1214414" y="3786190"/>
            <a:ext cx="750099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843E6-923A-4BD6-8847-0EB9DB38D6A1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30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18668" t="13672" r="59370" b="81934"/>
          <a:stretch>
            <a:fillRect/>
          </a:stretch>
        </p:blipFill>
        <p:spPr bwMode="auto">
          <a:xfrm>
            <a:off x="1500166" y="2428868"/>
            <a:ext cx="571504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Samples -&gt; </a:t>
            </a:r>
            <a:r>
              <a:rPr lang="en-US" dirty="0" err="1" smtClean="0">
                <a:latin typeface="+mn-lt"/>
              </a:rPr>
              <a:t>CGauge</a:t>
            </a:r>
            <a:endParaRPr lang="be-BY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793118"/>
          </a:xfrm>
        </p:spPr>
        <p:txBody>
          <a:bodyPr/>
          <a:lstStyle/>
          <a:p>
            <a:r>
              <a:rPr lang="ru-RU" dirty="0" smtClean="0"/>
              <a:t>Отображение хода длительных процессов</a:t>
            </a:r>
            <a:endParaRPr lang="be-BY" dirty="0"/>
          </a:p>
        </p:txBody>
      </p:sp>
      <p:sp>
        <p:nvSpPr>
          <p:cNvPr id="5" name="Овал 4"/>
          <p:cNvSpPr/>
          <p:nvPr/>
        </p:nvSpPr>
        <p:spPr>
          <a:xfrm>
            <a:off x="4929190" y="2500306"/>
            <a:ext cx="714380" cy="50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Основные события и методы: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>
          <a:xfrm>
            <a:off x="642910" y="857232"/>
            <a:ext cx="8290778" cy="52482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b="1" dirty="0" smtClean="0">
                <a:solidFill>
                  <a:srgbClr val="002060"/>
                </a:solidFill>
              </a:rPr>
              <a:t>Progress</a:t>
            </a:r>
            <a:r>
              <a:rPr lang="en-US" sz="2400" dirty="0" smtClean="0"/>
              <a:t> – </a:t>
            </a:r>
            <a:r>
              <a:rPr lang="ru-RU" sz="2400" dirty="0" smtClean="0"/>
              <a:t>позиция  измерителя;</a:t>
            </a:r>
            <a:endParaRPr lang="en-US" sz="2400" dirty="0" smtClean="0"/>
          </a:p>
          <a:p>
            <a:pPr>
              <a:spcAft>
                <a:spcPts val="600"/>
              </a:spcAft>
            </a:pPr>
            <a:r>
              <a:rPr lang="en-US" sz="2400" b="1" dirty="0" err="1" smtClean="0">
                <a:solidFill>
                  <a:srgbClr val="002060"/>
                </a:solidFill>
              </a:rPr>
              <a:t>MaxValue</a:t>
            </a:r>
            <a:r>
              <a:rPr lang="en-US" sz="2400" b="1" dirty="0" smtClean="0">
                <a:solidFill>
                  <a:srgbClr val="002060"/>
                </a:solidFill>
              </a:rPr>
              <a:t>/</a:t>
            </a:r>
            <a:r>
              <a:rPr lang="en-US" sz="2400" b="1" dirty="0" err="1" smtClean="0">
                <a:solidFill>
                  <a:srgbClr val="002060"/>
                </a:solidFill>
              </a:rPr>
              <a:t>MinValue</a:t>
            </a:r>
            <a:r>
              <a:rPr lang="en-US" sz="2400" dirty="0" smtClean="0"/>
              <a:t> – </a:t>
            </a:r>
            <a:r>
              <a:rPr lang="ru-RU" sz="2400" dirty="0" smtClean="0"/>
              <a:t>максимальное/минимальное значения позиции </a:t>
            </a:r>
            <a:r>
              <a:rPr lang="en-US" sz="2400" dirty="0" smtClean="0"/>
              <a:t>Progress</a:t>
            </a:r>
            <a:r>
              <a:rPr lang="ru-RU" sz="2400" dirty="0" smtClean="0"/>
              <a:t>;</a:t>
            </a:r>
          </a:p>
          <a:p>
            <a:pPr>
              <a:spcAft>
                <a:spcPts val="600"/>
              </a:spcAft>
            </a:pPr>
            <a:r>
              <a:rPr lang="en-US" sz="2400" b="1" dirty="0" err="1" smtClean="0">
                <a:solidFill>
                  <a:srgbClr val="002060"/>
                </a:solidFill>
              </a:rPr>
              <a:t>ForeText</a:t>
            </a:r>
            <a:r>
              <a:rPr lang="en-US" sz="2400" dirty="0" smtClean="0"/>
              <a:t> </a:t>
            </a:r>
            <a:r>
              <a:rPr lang="ru-RU" sz="2400" dirty="0" smtClean="0"/>
              <a:t>– цвет заполнения;</a:t>
            </a:r>
            <a:endParaRPr lang="en-US" sz="2400" dirty="0" smtClean="0"/>
          </a:p>
          <a:p>
            <a:pPr>
              <a:spcAft>
                <a:spcPts val="600"/>
              </a:spcAft>
            </a:pPr>
            <a:r>
              <a:rPr lang="en-US" sz="2400" b="1" dirty="0" err="1" smtClean="0">
                <a:solidFill>
                  <a:srgbClr val="002060"/>
                </a:solidFill>
              </a:rPr>
              <a:t>ShowText</a:t>
            </a:r>
            <a:r>
              <a:rPr lang="en-US" sz="2400" dirty="0" smtClean="0"/>
              <a:t> </a:t>
            </a:r>
            <a:r>
              <a:rPr lang="ru-RU" sz="2400" dirty="0" smtClean="0"/>
              <a:t> - текстовое отображение процента выполнения на фоне диаграммы;</a:t>
            </a:r>
          </a:p>
          <a:p>
            <a:pPr>
              <a:spcAft>
                <a:spcPts val="600"/>
              </a:spcAft>
            </a:pPr>
            <a:r>
              <a:rPr lang="en-US" sz="2400" b="1" dirty="0" smtClean="0">
                <a:solidFill>
                  <a:srgbClr val="002060"/>
                </a:solidFill>
              </a:rPr>
              <a:t>Kind</a:t>
            </a:r>
            <a:r>
              <a:rPr lang="en-US" sz="2400" dirty="0" smtClean="0"/>
              <a:t> – </a:t>
            </a:r>
            <a:r>
              <a:rPr lang="ru-RU" sz="2400" dirty="0" smtClean="0"/>
              <a:t>тип диаграммы (горизонтальная, вертикальная, круговая, секторная, отображение текста);</a:t>
            </a:r>
          </a:p>
          <a:p>
            <a:pPr>
              <a:spcAft>
                <a:spcPts val="600"/>
              </a:spcAft>
            </a:pPr>
            <a:endParaRPr lang="ru-RU" sz="2400" dirty="0" smtClean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16015" t="26656" r="46789" b="56041"/>
          <a:stretch>
            <a:fillRect/>
          </a:stretch>
        </p:blipFill>
        <p:spPr bwMode="auto">
          <a:xfrm>
            <a:off x="1428728" y="4572007"/>
            <a:ext cx="7114384" cy="1860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16644-907B-4E50-9D31-F514B9952C4E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32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Основные события и методы: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sp>
        <p:nvSpPr>
          <p:cNvPr id="9" name="Содержимое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e-BY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/>
          <a:srcRect l="37185" t="44934" r="29722" b="17969"/>
          <a:stretch>
            <a:fillRect/>
          </a:stretch>
        </p:blipFill>
        <p:spPr bwMode="auto">
          <a:xfrm>
            <a:off x="285720" y="1000108"/>
            <a:ext cx="8727819" cy="5500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A2C0-1606-4581-8F83-B34AAAC8436F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33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18668" t="13672" r="59370" b="81934"/>
          <a:stretch>
            <a:fillRect/>
          </a:stretch>
        </p:blipFill>
        <p:spPr bwMode="auto">
          <a:xfrm>
            <a:off x="1571604" y="2428868"/>
            <a:ext cx="571504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Samples -&gt; </a:t>
            </a:r>
            <a:r>
              <a:rPr lang="en-US" dirty="0" err="1" smtClean="0">
                <a:latin typeface="+mn-lt"/>
              </a:rPr>
              <a:t>TrayIcon</a:t>
            </a:r>
            <a:endParaRPr lang="be-BY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793118"/>
          </a:xfrm>
        </p:spPr>
        <p:txBody>
          <a:bodyPr>
            <a:normAutofit/>
          </a:bodyPr>
          <a:lstStyle/>
          <a:p>
            <a:r>
              <a:rPr lang="ru-RU" dirty="0" smtClean="0"/>
              <a:t>Позволяет свернуть программу в </a:t>
            </a:r>
            <a:r>
              <a:rPr lang="ru-RU" dirty="0" err="1" smtClean="0"/>
              <a:t>трей</a:t>
            </a:r>
            <a:endParaRPr lang="ru-RU" dirty="0" smtClean="0"/>
          </a:p>
        </p:txBody>
      </p:sp>
      <p:sp>
        <p:nvSpPr>
          <p:cNvPr id="5" name="Овал 4"/>
          <p:cNvSpPr/>
          <p:nvPr/>
        </p:nvSpPr>
        <p:spPr>
          <a:xfrm>
            <a:off x="2285984" y="2500306"/>
            <a:ext cx="714380" cy="50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Простой проект – свернуть программу в </a:t>
            </a:r>
            <a:r>
              <a:rPr lang="ru-RU" sz="2800" dirty="0" err="1" smtClean="0">
                <a:latin typeface="+mn-lt"/>
              </a:rPr>
              <a:t>трей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sp>
        <p:nvSpPr>
          <p:cNvPr id="9" name="Содержимое 8"/>
          <p:cNvSpPr>
            <a:spLocks noGrp="1"/>
          </p:cNvSpPr>
          <p:nvPr>
            <p:ph idx="1"/>
          </p:nvPr>
        </p:nvSpPr>
        <p:spPr>
          <a:xfrm>
            <a:off x="285720" y="928670"/>
            <a:ext cx="8647968" cy="531973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2800" dirty="0" smtClean="0"/>
              <a:t>Меню</a:t>
            </a:r>
            <a:r>
              <a:rPr lang="en-US" sz="2800" dirty="0" smtClean="0"/>
              <a:t> -&gt; </a:t>
            </a:r>
            <a:r>
              <a:rPr lang="ru-RU" sz="2800" dirty="0" smtClean="0"/>
              <a:t>Иконки </a:t>
            </a:r>
            <a:r>
              <a:rPr lang="en-US" sz="2800" dirty="0" smtClean="0"/>
              <a:t>-&gt;</a:t>
            </a:r>
            <a:r>
              <a:rPr lang="ru-RU" sz="2800" dirty="0" smtClean="0"/>
              <a:t> Правая клавиша </a:t>
            </a:r>
            <a:r>
              <a:rPr lang="en-US" sz="2800" dirty="0" smtClean="0"/>
              <a:t>-&gt;</a:t>
            </a:r>
            <a:r>
              <a:rPr lang="ru-RU" sz="2800" dirty="0" smtClean="0"/>
              <a:t> Видимость</a:t>
            </a:r>
            <a:endParaRPr lang="be-BY" sz="28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 t="49805" r="86274" b="14062"/>
          <a:stretch>
            <a:fillRect/>
          </a:stretch>
        </p:blipFill>
        <p:spPr bwMode="auto">
          <a:xfrm>
            <a:off x="285720" y="1785926"/>
            <a:ext cx="2027258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 t="50000" r="86274" b="13867"/>
          <a:stretch>
            <a:fillRect/>
          </a:stretch>
        </p:blipFill>
        <p:spPr bwMode="auto">
          <a:xfrm>
            <a:off x="2450098" y="1785926"/>
            <a:ext cx="1979026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/>
          <a:srcRect t="50000" r="86274" b="5078"/>
          <a:stretch>
            <a:fillRect/>
          </a:stretch>
        </p:blipFill>
        <p:spPr bwMode="auto">
          <a:xfrm>
            <a:off x="4572000" y="1785926"/>
            <a:ext cx="2018900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/>
          <a:srcRect t="50000" r="86098" b="9961"/>
          <a:stretch>
            <a:fillRect/>
          </a:stretch>
        </p:blipFill>
        <p:spPr bwMode="auto">
          <a:xfrm>
            <a:off x="6786578" y="1785926"/>
            <a:ext cx="2071702" cy="3354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F614-89F4-4F07-BF86-12030F790948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35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Обработка контекстного меню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 l="34041" t="32226" r="52782" b="45313"/>
          <a:stretch>
            <a:fillRect/>
          </a:stretch>
        </p:blipFill>
        <p:spPr bwMode="auto">
          <a:xfrm>
            <a:off x="1071538" y="1604354"/>
            <a:ext cx="2500330" cy="239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 l="70278" r="73" b="88281"/>
          <a:stretch>
            <a:fillRect/>
          </a:stretch>
        </p:blipFill>
        <p:spPr bwMode="auto">
          <a:xfrm>
            <a:off x="3786182" y="1604354"/>
            <a:ext cx="5143723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/>
          <a:srcRect l="70864" t="195" r="36" b="93946"/>
          <a:stretch>
            <a:fillRect/>
          </a:stretch>
        </p:blipFill>
        <p:spPr bwMode="auto">
          <a:xfrm>
            <a:off x="1142976" y="5072074"/>
            <a:ext cx="631035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Содержимое 8"/>
          <p:cNvSpPr>
            <a:spLocks noGrp="1"/>
          </p:cNvSpPr>
          <p:nvPr>
            <p:ph idx="1"/>
          </p:nvPr>
        </p:nvSpPr>
        <p:spPr>
          <a:xfrm>
            <a:off x="285720" y="928670"/>
            <a:ext cx="8647968" cy="531973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2800" dirty="0" smtClean="0"/>
              <a:t>		Контекстное меню</a:t>
            </a:r>
          </a:p>
          <a:p>
            <a:pPr>
              <a:buNone/>
            </a:pPr>
            <a:endParaRPr lang="ru-RU" sz="2800" dirty="0" smtClean="0"/>
          </a:p>
          <a:p>
            <a:pPr>
              <a:buNone/>
            </a:pPr>
            <a:endParaRPr lang="ru-RU" sz="2800" dirty="0" smtClean="0"/>
          </a:p>
          <a:p>
            <a:pPr>
              <a:buNone/>
            </a:pPr>
            <a:endParaRPr lang="ru-RU" sz="2800" dirty="0" smtClean="0"/>
          </a:p>
          <a:p>
            <a:pPr>
              <a:buNone/>
            </a:pPr>
            <a:endParaRPr lang="ru-RU" sz="2800" dirty="0" smtClean="0"/>
          </a:p>
          <a:p>
            <a:pPr>
              <a:buNone/>
            </a:pPr>
            <a:endParaRPr lang="ru-RU" sz="2800" dirty="0" smtClean="0"/>
          </a:p>
          <a:p>
            <a:pPr>
              <a:buNone/>
            </a:pPr>
            <a:endParaRPr lang="ru-RU" sz="2800" dirty="0" smtClean="0"/>
          </a:p>
          <a:p>
            <a:pPr>
              <a:buNone/>
            </a:pPr>
            <a:r>
              <a:rPr lang="ru-RU" sz="2800" dirty="0" smtClean="0"/>
              <a:t>		Подсказка</a:t>
            </a:r>
            <a:endParaRPr lang="be-BY" sz="2800" dirty="0"/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6BE64-F1AF-46CA-975A-EAA05E3C6EA7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36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Обработка контекстного меню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 l="32394" t="38086" r="33565" b="27734"/>
          <a:stretch>
            <a:fillRect/>
          </a:stretch>
        </p:blipFill>
        <p:spPr bwMode="auto">
          <a:xfrm>
            <a:off x="428596" y="1142984"/>
            <a:ext cx="8384780" cy="4733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FD457-5A2F-485D-8017-13EE57943E4A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37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18668" t="13672" r="59370" b="81934"/>
          <a:stretch>
            <a:fillRect/>
          </a:stretch>
        </p:blipFill>
        <p:spPr bwMode="auto">
          <a:xfrm>
            <a:off x="1571604" y="1857364"/>
            <a:ext cx="571504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>
                <a:latin typeface="+mn-lt"/>
              </a:rPr>
              <a:t>Фрагменты диалогов:</a:t>
            </a:r>
            <a:br>
              <a:rPr lang="ru-RU" sz="4000" dirty="0" smtClean="0">
                <a:latin typeface="+mn-lt"/>
              </a:rPr>
            </a:br>
            <a:r>
              <a:rPr lang="en-US" sz="4000" dirty="0" smtClean="0">
                <a:latin typeface="+mn-lt"/>
              </a:rPr>
              <a:t>Samples -&gt; </a:t>
            </a:r>
            <a:r>
              <a:rPr lang="ru-RU" sz="4000" dirty="0" err="1" smtClean="0">
                <a:latin typeface="+mn-lt"/>
              </a:rPr>
              <a:t>CDirectoryOutline</a:t>
            </a:r>
            <a:r>
              <a:rPr lang="ru-RU" sz="4000" dirty="0" smtClean="0">
                <a:latin typeface="+mn-lt"/>
              </a:rPr>
              <a:t> </a:t>
            </a:r>
            <a:endParaRPr lang="be-BY" sz="4000" dirty="0" smtClean="0">
              <a:latin typeface="+mn-lt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5572132" y="1928802"/>
            <a:ext cx="714380" cy="50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500166" y="2714620"/>
            <a:ext cx="7406640" cy="3500462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/>
          <a:p>
            <a:pPr lvl="0">
              <a:spcBef>
                <a:spcPct val="0"/>
              </a:spcBef>
            </a:pPr>
            <a:endParaRPr lang="ru-RU" sz="4000" dirty="0" smtClean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ea typeface="+mj-ea"/>
              <a:cs typeface="+mj-cs"/>
            </a:endParaRPr>
          </a:p>
          <a:p>
            <a:pPr lvl="0">
              <a:spcBef>
                <a:spcPct val="0"/>
              </a:spcBef>
            </a:pPr>
            <a:r>
              <a:rPr lang="en-US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Win 3.1 -&gt; </a:t>
            </a:r>
            <a:endParaRPr lang="ru-RU" sz="4300" dirty="0" smtClean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ea typeface="+mj-ea"/>
              <a:cs typeface="+mj-cs"/>
            </a:endParaRPr>
          </a:p>
          <a:p>
            <a:pPr lvl="0">
              <a:spcBef>
                <a:spcPct val="0"/>
              </a:spcBef>
            </a:pPr>
            <a:r>
              <a:rPr lang="en-US" sz="43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FileListBox</a:t>
            </a:r>
            <a:r>
              <a:rPr lang="ru-RU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, </a:t>
            </a:r>
            <a:endParaRPr lang="en-US" sz="4300" dirty="0" smtClean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ea typeface="+mj-ea"/>
              <a:cs typeface="+mj-cs"/>
            </a:endParaRPr>
          </a:p>
          <a:p>
            <a:pPr lvl="0">
              <a:spcBef>
                <a:spcPct val="0"/>
              </a:spcBef>
            </a:pPr>
            <a:r>
              <a:rPr lang="en-US" sz="43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FilterComboBox</a:t>
            </a:r>
            <a:r>
              <a:rPr lang="en-US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,</a:t>
            </a:r>
            <a:endParaRPr lang="ru-RU" sz="4300" dirty="0" smtClean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ea typeface="+mj-ea"/>
              <a:cs typeface="+mj-cs"/>
            </a:endParaRPr>
          </a:p>
          <a:p>
            <a:pPr lvl="0">
              <a:spcBef>
                <a:spcPct val="0"/>
              </a:spcBef>
            </a:pPr>
            <a:r>
              <a:rPr lang="en-US" sz="43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DirectoryListBox</a:t>
            </a:r>
            <a:r>
              <a:rPr lang="ru-RU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, </a:t>
            </a:r>
            <a:r>
              <a:rPr lang="en-US" sz="43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DriveComboBox</a:t>
            </a:r>
            <a:r>
              <a:rPr lang="ru-RU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 </a:t>
            </a:r>
            <a:endParaRPr lang="en-US" sz="4300" dirty="0" smtClean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ea typeface="+mj-ea"/>
              <a:cs typeface="+mj-cs"/>
            </a:endParaRPr>
          </a:p>
          <a:p>
            <a:pPr lvl="0">
              <a:spcBef>
                <a:spcPct val="0"/>
              </a:spcBef>
            </a:pPr>
            <a:endParaRPr kumimoji="0" lang="be-BY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/>
          <a:srcRect l="18668" t="13672" r="54978" b="81445"/>
          <a:stretch>
            <a:fillRect/>
          </a:stretch>
        </p:blipFill>
        <p:spPr bwMode="auto">
          <a:xfrm>
            <a:off x="1528741" y="5857892"/>
            <a:ext cx="754385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8794" y="214290"/>
            <a:ext cx="5286412" cy="857256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Фрагменты</a:t>
            </a:r>
            <a:r>
              <a:rPr lang="ru-RU" sz="3200" dirty="0" smtClean="0"/>
              <a:t> </a:t>
            </a:r>
            <a:r>
              <a:rPr lang="ru-RU" sz="3200" dirty="0" smtClean="0">
                <a:latin typeface="+mn-lt"/>
              </a:rPr>
              <a:t>диалогов</a:t>
            </a:r>
            <a:r>
              <a:rPr lang="ru-RU" sz="3200" dirty="0" smtClean="0"/>
              <a:t>:</a:t>
            </a:r>
            <a:endParaRPr lang="be-BY" sz="3000" dirty="0">
              <a:latin typeface="+mn-lt"/>
            </a:endParaRPr>
          </a:p>
        </p:txBody>
      </p:sp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571472" y="1071546"/>
            <a:ext cx="8215370" cy="5143536"/>
          </a:xfrm>
        </p:spPr>
        <p:txBody>
          <a:bodyPr>
            <a:noAutofit/>
          </a:bodyPr>
          <a:lstStyle/>
          <a:p>
            <a:pPr marL="277813" lvl="0" indent="0"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FileListBox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– списки файлов;</a:t>
            </a:r>
            <a:endParaRPr lang="en-US" sz="2400" dirty="0" smtClean="0"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277813" indent="0"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FilterComboBox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– выпадающие списки фильтров (масок) файлов;</a:t>
            </a:r>
          </a:p>
          <a:p>
            <a:pPr marL="277813" lvl="0" indent="0"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DirectoryListBox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– списки каталогов;</a:t>
            </a:r>
          </a:p>
          <a:p>
            <a:pPr marL="277813" lvl="0" indent="0">
              <a:spcBef>
                <a:spcPct val="0"/>
              </a:spcBef>
              <a:buFont typeface="Arial" pitchFamily="34" charset="0"/>
              <a:buChar char="•"/>
            </a:pP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DriveComboBox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– выпадающие списки дисков (драйверов);</a:t>
            </a:r>
          </a:p>
          <a:p>
            <a:pPr marL="277813" lvl="0" indent="0">
              <a:spcBef>
                <a:spcPct val="0"/>
              </a:spcBef>
              <a:buFont typeface="Arial" pitchFamily="34" charset="0"/>
              <a:buChar char="•"/>
            </a:pPr>
            <a:r>
              <a:rPr lang="ru-RU" sz="2400" dirty="0" err="1" smtClean="0"/>
              <a:t>CDirectoryOutline</a:t>
            </a:r>
            <a:r>
              <a:rPr lang="ru-RU" sz="2400" dirty="0" smtClean="0"/>
              <a:t> – дерево каталогов.</a:t>
            </a:r>
            <a:endParaRPr lang="ru-RU" sz="2400" dirty="0" smtClean="0"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just"/>
            <a:endParaRPr lang="ru-RU" sz="2200" dirty="0" smtClean="0"/>
          </a:p>
          <a:p>
            <a:pPr algn="just"/>
            <a:endParaRPr lang="be-BY" sz="220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 l="14275" t="19531" r="26976" b="50195"/>
          <a:stretch>
            <a:fillRect/>
          </a:stretch>
        </p:blipFill>
        <p:spPr bwMode="auto">
          <a:xfrm>
            <a:off x="649823" y="4071942"/>
            <a:ext cx="8137019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F076-3290-4354-9FCB-8628E33A7764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39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2068970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+mn-lt"/>
              </a:rPr>
              <a:t>Класс строк </a:t>
            </a:r>
            <a:r>
              <a:rPr lang="en-US" dirty="0" err="1" smtClean="0">
                <a:latin typeface="+mn-lt"/>
              </a:rPr>
              <a:t>AnsiString</a:t>
            </a:r>
            <a:r>
              <a:rPr lang="ru-RU" dirty="0" smtClean="0">
                <a:latin typeface="+mn-lt"/>
              </a:rPr>
              <a:t> (</a:t>
            </a:r>
            <a:r>
              <a:rPr lang="en-US" dirty="0" smtClean="0">
                <a:latin typeface="+mn-lt"/>
              </a:rPr>
              <a:t>String</a:t>
            </a:r>
            <a:r>
              <a:rPr lang="ru-RU" dirty="0" smtClean="0">
                <a:latin typeface="+mn-lt"/>
              </a:rPr>
              <a:t>)</a:t>
            </a:r>
            <a:endParaRPr lang="be-BY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32560" y="2707320"/>
            <a:ext cx="7406640" cy="2793382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/>
              <a:t>В С++</a:t>
            </a:r>
            <a:r>
              <a:rPr lang="en-US" dirty="0" smtClean="0"/>
              <a:t> Builder</a:t>
            </a:r>
            <a:r>
              <a:rPr lang="ru-RU" dirty="0" smtClean="0"/>
              <a:t> этот</a:t>
            </a:r>
            <a:r>
              <a:rPr lang="en-US" dirty="0" smtClean="0"/>
              <a:t> </a:t>
            </a:r>
            <a:r>
              <a:rPr lang="ru-RU" dirty="0" smtClean="0"/>
              <a:t>тип строк  реализован как класс, объявленный в </a:t>
            </a:r>
            <a:r>
              <a:rPr lang="en-US" dirty="0" err="1" smtClean="0"/>
              <a:t>vcl</a:t>
            </a:r>
            <a:r>
              <a:rPr lang="en-US" dirty="0" smtClean="0"/>
              <a:t>\</a:t>
            </a:r>
            <a:r>
              <a:rPr lang="en-US" dirty="0" err="1" smtClean="0"/>
              <a:t>dstring.h</a:t>
            </a:r>
            <a:r>
              <a:rPr lang="ru-RU" dirty="0" smtClean="0"/>
              <a:t> и аналогичный  типу данных строк в </a:t>
            </a:r>
            <a:r>
              <a:rPr lang="en-US" dirty="0" smtClean="0"/>
              <a:t>Delphi</a:t>
            </a:r>
            <a:r>
              <a:rPr lang="ru-RU" dirty="0" smtClean="0"/>
              <a:t>. </a:t>
            </a:r>
          </a:p>
          <a:p>
            <a:pPr algn="just"/>
            <a:r>
              <a:rPr lang="ru-RU" dirty="0" smtClean="0"/>
              <a:t>Инкапсулирует набор методов, которые позволяют реализовать операции над строками.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8794" y="214290"/>
            <a:ext cx="5286412" cy="857256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 smtClean="0">
                <a:latin typeface="+mn-lt"/>
              </a:rPr>
              <a:t>DirectoryListBox</a:t>
            </a:r>
            <a:endParaRPr lang="be-BY" sz="3200" dirty="0" smtClean="0">
              <a:latin typeface="+mn-lt"/>
            </a:endParaRPr>
          </a:p>
        </p:txBody>
      </p:sp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1142976" y="1071546"/>
            <a:ext cx="4714908" cy="5143536"/>
          </a:xfrm>
        </p:spPr>
        <p:txBody>
          <a:bodyPr>
            <a:noAutofit/>
          </a:bodyPr>
          <a:lstStyle/>
          <a:p>
            <a:pPr marL="26988" lvl="0" indent="55563">
              <a:spcBef>
                <a:spcPct val="0"/>
              </a:spcBef>
              <a:buNone/>
            </a:pP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С компонентом </a:t>
            </a: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DirectoryListBox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можно связать метку типа </a:t>
            </a:r>
            <a:r>
              <a:rPr lang="en-US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Label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в свойстве </a:t>
            </a: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DirLabel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. В ней будет отображаться путь к текущему каталогу.</a:t>
            </a:r>
          </a:p>
          <a:p>
            <a:pPr algn="just"/>
            <a:endParaRPr lang="ru-RU" sz="2200" dirty="0" smtClean="0"/>
          </a:p>
          <a:p>
            <a:pPr algn="just"/>
            <a:endParaRPr lang="be-BY" sz="220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 t="49805" r="85725" b="16992"/>
          <a:stretch>
            <a:fillRect/>
          </a:stretch>
        </p:blipFill>
        <p:spPr bwMode="auto">
          <a:xfrm>
            <a:off x="6000760" y="1142984"/>
            <a:ext cx="2643206" cy="3456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 l="59334" t="24609" r="28587" b="52930"/>
          <a:stretch>
            <a:fillRect/>
          </a:stretch>
        </p:blipFill>
        <p:spPr bwMode="auto">
          <a:xfrm>
            <a:off x="1285852" y="3214686"/>
            <a:ext cx="2928958" cy="306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6A4AD-A597-461E-A4D3-7DF893289BD7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40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8794" y="214290"/>
            <a:ext cx="5286412" cy="857256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Связь компонентов</a:t>
            </a:r>
            <a:endParaRPr lang="be-BY" sz="3200" dirty="0">
              <a:latin typeface="+mn-lt"/>
            </a:endParaRPr>
          </a:p>
        </p:txBody>
      </p:sp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1142976" y="1285860"/>
            <a:ext cx="3143272" cy="5143536"/>
          </a:xfrm>
        </p:spPr>
        <p:txBody>
          <a:bodyPr>
            <a:noAutofit/>
          </a:bodyPr>
          <a:lstStyle/>
          <a:p>
            <a:pPr marL="0" lvl="0" indent="0">
              <a:spcBef>
                <a:spcPct val="0"/>
              </a:spcBef>
              <a:buNone/>
            </a:pP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Компоненты </a:t>
            </a: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DirectoryListBox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и </a:t>
            </a: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CDirectoryOutline</a:t>
            </a:r>
            <a:r>
              <a:rPr lang="en-US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можно связать с </a:t>
            </a: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DriveComboBox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в свойствах или программно в обработчике событии </a:t>
            </a: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OnChange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:</a:t>
            </a:r>
          </a:p>
          <a:p>
            <a:pPr algn="just"/>
            <a:endParaRPr lang="ru-RU" sz="2200" dirty="0" smtClean="0"/>
          </a:p>
          <a:p>
            <a:pPr algn="just"/>
            <a:endParaRPr lang="be-BY" sz="220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 t="49805" r="85725" b="22851"/>
          <a:stretch>
            <a:fillRect/>
          </a:stretch>
        </p:blipFill>
        <p:spPr bwMode="auto">
          <a:xfrm>
            <a:off x="4357686" y="1357298"/>
            <a:ext cx="2286016" cy="2461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/>
          <a:srcRect l="32394" t="35156" r="26976" b="51172"/>
          <a:stretch>
            <a:fillRect/>
          </a:stretch>
        </p:blipFill>
        <p:spPr bwMode="auto">
          <a:xfrm>
            <a:off x="1214414" y="4929198"/>
            <a:ext cx="7552017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/>
          <a:srcRect t="49805" r="85725" b="18945"/>
          <a:stretch>
            <a:fillRect/>
          </a:stretch>
        </p:blipFill>
        <p:spPr bwMode="auto">
          <a:xfrm>
            <a:off x="6786578" y="1357298"/>
            <a:ext cx="2031483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4F611-D467-4F61-B65D-FB6606CCD707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41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8794" y="71414"/>
            <a:ext cx="5286412" cy="857256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 smtClean="0">
                <a:latin typeface="+mn-lt"/>
              </a:rPr>
              <a:t>FilterComboBox</a:t>
            </a:r>
            <a:endParaRPr lang="be-BY" sz="3200" dirty="0">
              <a:latin typeface="+mn-lt"/>
            </a:endParaRPr>
          </a:p>
        </p:txBody>
      </p:sp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1000100" y="1000108"/>
            <a:ext cx="8215370" cy="5429288"/>
          </a:xfrm>
        </p:spPr>
        <p:txBody>
          <a:bodyPr>
            <a:noAutofit/>
          </a:bodyPr>
          <a:lstStyle/>
          <a:p>
            <a:pPr marL="26988" lvl="0" indent="333375">
              <a:spcBef>
                <a:spcPct val="0"/>
              </a:spcBef>
              <a:buFont typeface="Arial" pitchFamily="34" charset="0"/>
              <a:buChar char="•"/>
            </a:pP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Основное свойство </a:t>
            </a: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FilterComboBox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– </a:t>
            </a:r>
            <a:r>
              <a:rPr lang="en-US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Filter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. Связь с компонентом </a:t>
            </a: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FileListBox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можно установить, задав свойство </a:t>
            </a: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FileList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.</a:t>
            </a:r>
            <a:endParaRPr lang="ru-RU" sz="2200" dirty="0" smtClean="0"/>
          </a:p>
          <a:p>
            <a:pPr algn="just"/>
            <a:endParaRPr lang="be-BY" sz="220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 l="24707" t="24414" r="46742" b="45312"/>
          <a:stretch>
            <a:fillRect/>
          </a:stretch>
        </p:blipFill>
        <p:spPr bwMode="auto">
          <a:xfrm>
            <a:off x="642909" y="2428868"/>
            <a:ext cx="5392417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 t="49805" r="85725" b="25781"/>
          <a:stretch>
            <a:fillRect/>
          </a:stretch>
        </p:blipFill>
        <p:spPr bwMode="auto">
          <a:xfrm>
            <a:off x="6215074" y="2428867"/>
            <a:ext cx="2428892" cy="233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79071-60AF-4162-9EDC-09D32CB48656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42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928662" y="1071546"/>
            <a:ext cx="4929222" cy="5357850"/>
          </a:xfrm>
        </p:spPr>
        <p:txBody>
          <a:bodyPr>
            <a:noAutofit/>
          </a:bodyPr>
          <a:lstStyle/>
          <a:p>
            <a:pPr marL="26988" indent="333375">
              <a:spcBef>
                <a:spcPct val="0"/>
              </a:spcBef>
            </a:pP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С компонентом </a:t>
            </a: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FileListBox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можно связать</a:t>
            </a:r>
            <a:r>
              <a:rPr lang="en-US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окно редактирования </a:t>
            </a:r>
            <a:r>
              <a:rPr lang="en-US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Edit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с помощью свойства </a:t>
            </a: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FileEdit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;</a:t>
            </a:r>
          </a:p>
          <a:p>
            <a:pPr marL="26988" indent="333375">
              <a:spcBef>
                <a:spcPct val="0"/>
              </a:spcBef>
            </a:pP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Свойство </a:t>
            </a: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MultiSelect</a:t>
            </a:r>
            <a:r>
              <a:rPr lang="en-US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разрешает выбор нескольких файлов;</a:t>
            </a:r>
          </a:p>
          <a:p>
            <a:pPr marL="26988" indent="333375">
              <a:spcBef>
                <a:spcPct val="0"/>
              </a:spcBef>
            </a:pP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Свойство </a:t>
            </a: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ShowGlyphs</a:t>
            </a:r>
            <a:r>
              <a:rPr lang="en-US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разрешает показ пиктограмм файлов;</a:t>
            </a:r>
          </a:p>
          <a:p>
            <a:pPr marL="26988" indent="333375">
              <a:spcBef>
                <a:spcPct val="0"/>
              </a:spcBef>
            </a:pP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FileName</a:t>
            </a:r>
            <a:r>
              <a:rPr lang="en-US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– 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имя выбранного пользователем файла.</a:t>
            </a:r>
          </a:p>
          <a:p>
            <a:pPr marL="26988" lvl="0" indent="55563">
              <a:spcBef>
                <a:spcPct val="0"/>
              </a:spcBef>
              <a:buNone/>
            </a:pPr>
            <a:endParaRPr lang="ru-RU" sz="2400" dirty="0" smtClean="0"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26988" lvl="0" indent="55563">
              <a:spcBef>
                <a:spcPct val="0"/>
              </a:spcBef>
              <a:buNone/>
            </a:pPr>
            <a:endParaRPr lang="ru-RU" sz="2400" dirty="0" smtClean="0"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just"/>
            <a:endParaRPr lang="ru-RU" sz="2200" dirty="0" smtClean="0"/>
          </a:p>
          <a:p>
            <a:pPr algn="just"/>
            <a:endParaRPr lang="be-BY" sz="220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 t="49805" r="85725" b="16015"/>
          <a:stretch>
            <a:fillRect/>
          </a:stretch>
        </p:blipFill>
        <p:spPr bwMode="auto">
          <a:xfrm>
            <a:off x="6357982" y="928670"/>
            <a:ext cx="2285984" cy="307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 l="36274" t="24609" r="51647" b="52930"/>
          <a:stretch>
            <a:fillRect/>
          </a:stretch>
        </p:blipFill>
        <p:spPr bwMode="auto">
          <a:xfrm>
            <a:off x="6357951" y="4039470"/>
            <a:ext cx="2286016" cy="2389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528641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Fil</a:t>
            </a:r>
            <a:r>
              <a:rPr lang="en-US" sz="32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eList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Box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43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18668" t="13672" r="59370" b="81934"/>
          <a:stretch>
            <a:fillRect/>
          </a:stretch>
        </p:blipFill>
        <p:spPr bwMode="auto">
          <a:xfrm>
            <a:off x="1500166" y="3286124"/>
            <a:ext cx="571504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Samples -&gt; </a:t>
            </a:r>
            <a:r>
              <a:rPr lang="ru-RU" dirty="0" err="1" smtClean="0">
                <a:latin typeface="+mn-lt"/>
              </a:rPr>
              <a:t>CSpinButton</a:t>
            </a:r>
            <a:endParaRPr lang="be-BY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32560" y="1857364"/>
            <a:ext cx="7406640" cy="793118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Кнопка вращения используется для создания кнопок-счетчиков</a:t>
            </a:r>
            <a:endParaRPr lang="be-BY" dirty="0"/>
          </a:p>
        </p:txBody>
      </p:sp>
      <p:sp>
        <p:nvSpPr>
          <p:cNvPr id="5" name="Овал 4"/>
          <p:cNvSpPr/>
          <p:nvPr/>
        </p:nvSpPr>
        <p:spPr>
          <a:xfrm>
            <a:off x="3286116" y="3357562"/>
            <a:ext cx="714380" cy="50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428728" y="1785926"/>
            <a:ext cx="7406640" cy="1472184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lvl="0">
              <a:spcBef>
                <a:spcPct val="0"/>
              </a:spcBef>
            </a:pPr>
            <a:r>
              <a:rPr kumimoji="0" lang="en-US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Samples </a:t>
            </a:r>
            <a:r>
              <a:rPr lang="en-US" sz="43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-&gt; </a:t>
            </a:r>
            <a:r>
              <a:rPr lang="en-US" sz="43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CCalendar</a:t>
            </a:r>
            <a:endParaRPr kumimoji="0" lang="be-BY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6000760" y="3357562"/>
            <a:ext cx="714380" cy="50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928662" y="1071546"/>
            <a:ext cx="7643866" cy="5357850"/>
          </a:xfrm>
        </p:spPr>
        <p:txBody>
          <a:bodyPr>
            <a:noAutofit/>
          </a:bodyPr>
          <a:lstStyle/>
          <a:p>
            <a:pPr marL="26988" indent="333375">
              <a:spcBef>
                <a:spcPct val="0"/>
              </a:spcBef>
            </a:pP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Основные методы – </a:t>
            </a: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DownClick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 и </a:t>
            </a:r>
            <a:r>
              <a:rPr lang="en-US" sz="24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UpClick</a:t>
            </a:r>
            <a:r>
              <a:rPr lang="ru-RU" sz="24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</a:rPr>
              <a:t>. </a:t>
            </a:r>
          </a:p>
          <a:p>
            <a:pPr marL="26988" lvl="0" indent="55563">
              <a:spcBef>
                <a:spcPct val="0"/>
              </a:spcBef>
              <a:buNone/>
            </a:pPr>
            <a:endParaRPr lang="ru-RU" sz="2400" dirty="0" smtClean="0"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26988" lvl="0" indent="55563">
              <a:spcBef>
                <a:spcPct val="0"/>
              </a:spcBef>
              <a:buNone/>
            </a:pPr>
            <a:endParaRPr lang="ru-RU" sz="2400" dirty="0" smtClean="0"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just"/>
            <a:endParaRPr lang="ru-RU" sz="2200" dirty="0" smtClean="0"/>
          </a:p>
          <a:p>
            <a:pPr algn="just"/>
            <a:endParaRPr lang="be-BY" sz="220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528641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CSpinButton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45</a:t>
            </a:fld>
            <a:endParaRPr lang="ru-RU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31332" t="25586" r="31332" b="25586"/>
          <a:stretch>
            <a:fillRect/>
          </a:stretch>
        </p:blipFill>
        <p:spPr bwMode="auto">
          <a:xfrm>
            <a:off x="1500166" y="1714488"/>
            <a:ext cx="6357982" cy="467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528641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Работа с </a:t>
            </a:r>
            <a:r>
              <a:rPr lang="en-US" sz="3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Edit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46</a:t>
            </a:fld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38433" t="39062" r="24231" b="40430"/>
          <a:stretch>
            <a:fillRect/>
          </a:stretch>
        </p:blipFill>
        <p:spPr bwMode="auto">
          <a:xfrm>
            <a:off x="530650" y="2928934"/>
            <a:ext cx="8327630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/>
          <a:srcRect l="33010" t="30063" r="40981" b="61730"/>
          <a:stretch>
            <a:fillRect/>
          </a:stretch>
        </p:blipFill>
        <p:spPr bwMode="auto">
          <a:xfrm>
            <a:off x="1285852" y="1142984"/>
            <a:ext cx="6715173" cy="1191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528641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Работа с </a:t>
            </a:r>
            <a:r>
              <a:rPr lang="en-US" sz="32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PageControl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47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38433" t="47852" r="14897" b="31640"/>
          <a:stretch>
            <a:fillRect/>
          </a:stretch>
        </p:blipFill>
        <p:spPr bwMode="auto">
          <a:xfrm>
            <a:off x="108826" y="3571876"/>
            <a:ext cx="896376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/>
          <a:srcRect l="32591" t="39016" r="46014" b="48300"/>
          <a:stretch>
            <a:fillRect/>
          </a:stretch>
        </p:blipFill>
        <p:spPr bwMode="auto">
          <a:xfrm>
            <a:off x="428596" y="1071546"/>
            <a:ext cx="557216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 l="631" t="83985" r="87372" b="12109"/>
          <a:stretch>
            <a:fillRect/>
          </a:stretch>
        </p:blipFill>
        <p:spPr bwMode="auto">
          <a:xfrm>
            <a:off x="4857752" y="2478564"/>
            <a:ext cx="4071934" cy="745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528641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Работа с </a:t>
            </a:r>
            <a:r>
              <a:rPr lang="en-US" sz="32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CCalendar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48</a:t>
            </a:fld>
            <a:endParaRPr lang="ru-RU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/>
          <a:srcRect l="32591" t="52447" r="34688" b="29646"/>
          <a:stretch>
            <a:fillRect/>
          </a:stretch>
        </p:blipFill>
        <p:spPr bwMode="auto">
          <a:xfrm>
            <a:off x="2500298" y="785794"/>
            <a:ext cx="4071966" cy="1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l="38433" t="39062" r="24231" b="20898"/>
          <a:stretch>
            <a:fillRect/>
          </a:stretch>
        </p:blipFill>
        <p:spPr bwMode="auto">
          <a:xfrm>
            <a:off x="1012295" y="2143115"/>
            <a:ext cx="7345919" cy="4429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18668" t="13672" r="59370" b="81934"/>
          <a:stretch>
            <a:fillRect/>
          </a:stretch>
        </p:blipFill>
        <p:spPr bwMode="auto">
          <a:xfrm>
            <a:off x="1500166" y="2428868"/>
            <a:ext cx="571504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Samples -&gt; </a:t>
            </a:r>
            <a:r>
              <a:rPr lang="ru-RU" dirty="0" smtClean="0">
                <a:latin typeface="+mn-lt"/>
              </a:rPr>
              <a:t>C</a:t>
            </a:r>
            <a:r>
              <a:rPr lang="en-US" dirty="0" err="1" smtClean="0">
                <a:latin typeface="+mn-lt"/>
              </a:rPr>
              <a:t>ColorGrid</a:t>
            </a:r>
            <a:endParaRPr lang="be-BY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32560" y="1857364"/>
            <a:ext cx="7406640" cy="793118"/>
          </a:xfrm>
        </p:spPr>
        <p:txBody>
          <a:bodyPr>
            <a:normAutofit/>
          </a:bodyPr>
          <a:lstStyle/>
          <a:p>
            <a:r>
              <a:rPr lang="ru-RU" dirty="0" smtClean="0"/>
              <a:t>Цветовая сетка</a:t>
            </a:r>
            <a:endParaRPr lang="be-BY" dirty="0"/>
          </a:p>
        </p:txBody>
      </p:sp>
      <p:sp>
        <p:nvSpPr>
          <p:cNvPr id="5" name="Овал 4"/>
          <p:cNvSpPr/>
          <p:nvPr/>
        </p:nvSpPr>
        <p:spPr>
          <a:xfrm>
            <a:off x="4357686" y="2500306"/>
            <a:ext cx="714380" cy="50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Основные операторы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>
          <a:xfrm>
            <a:off x="642910" y="1000108"/>
            <a:ext cx="8290778" cy="5500726"/>
          </a:xfrm>
        </p:spPr>
        <p:txBody>
          <a:bodyPr>
            <a:normAutofit/>
          </a:bodyPr>
          <a:lstStyle/>
          <a:p>
            <a:r>
              <a:rPr lang="ru-RU" dirty="0" smtClean="0"/>
              <a:t>Класс </a:t>
            </a:r>
            <a:r>
              <a:rPr lang="en-US" dirty="0" err="1" smtClean="0"/>
              <a:t>AnsiString</a:t>
            </a:r>
            <a:r>
              <a:rPr lang="en-US" dirty="0" smtClean="0"/>
              <a:t> </a:t>
            </a:r>
            <a:r>
              <a:rPr lang="ru-RU" dirty="0" smtClean="0"/>
              <a:t>имеет ряд переопределенных операторов присваивания (=), конкатенации (+, +=) и сравнения (==, !=, </a:t>
            </a:r>
            <a:r>
              <a:rPr lang="en-US" dirty="0" smtClean="0"/>
              <a:t>&gt;, &lt;, &gt;=, &lt;=</a:t>
            </a:r>
            <a:r>
              <a:rPr lang="ru-RU" dirty="0" smtClean="0"/>
              <a:t>), характерных для строчных классов;</a:t>
            </a:r>
          </a:p>
          <a:p>
            <a:r>
              <a:rPr lang="ru-RU" dirty="0" smtClean="0"/>
              <a:t>Определена также операция индексации </a:t>
            </a:r>
            <a:r>
              <a:rPr lang="en-US" dirty="0" smtClean="0"/>
              <a:t>[]</a:t>
            </a:r>
            <a:r>
              <a:rPr lang="ru-RU" dirty="0" smtClean="0"/>
              <a:t>, причем индексы начинаются с </a:t>
            </a:r>
            <a:r>
              <a:rPr lang="ru-RU" dirty="0" smtClean="0">
                <a:solidFill>
                  <a:srgbClr val="C00000"/>
                </a:solidFill>
              </a:rPr>
              <a:t>единицы;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32394" t="54688" r="33016" b="20898"/>
          <a:stretch>
            <a:fillRect/>
          </a:stretch>
        </p:blipFill>
        <p:spPr bwMode="auto">
          <a:xfrm>
            <a:off x="4143372" y="4658187"/>
            <a:ext cx="4643470" cy="184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2F725-74F6-4403-8A6E-AAC448E0AA40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1000100" y="1071546"/>
            <a:ext cx="7643866" cy="5357850"/>
          </a:xfrm>
        </p:spPr>
        <p:txBody>
          <a:bodyPr>
            <a:noAutofit/>
          </a:bodyPr>
          <a:lstStyle/>
          <a:p>
            <a:pPr marL="26988" indent="-26988" algn="just">
              <a:spcBef>
                <a:spcPct val="0"/>
              </a:spcBef>
              <a:buNone/>
            </a:pPr>
            <a:r>
              <a:rPr lang="en-US" sz="2400" dirty="0" smtClean="0"/>
              <a:t> </a:t>
            </a:r>
            <a:r>
              <a:rPr lang="ru-RU" sz="2400" dirty="0" smtClean="0"/>
              <a:t>Компонент </a:t>
            </a:r>
            <a:r>
              <a:rPr lang="en-US" sz="2400" dirty="0" err="1" smtClean="0"/>
              <a:t>CColorGrid</a:t>
            </a:r>
            <a:r>
              <a:rPr lang="ru-RU" sz="2400" dirty="0" smtClean="0"/>
              <a:t> представляет собой упрощенный вариант диалогового окна компонента </a:t>
            </a:r>
            <a:r>
              <a:rPr lang="en-US" sz="2400" dirty="0" err="1" smtClean="0"/>
              <a:t>ColorDialog</a:t>
            </a:r>
            <a:r>
              <a:rPr lang="ru-RU" sz="2400" dirty="0" smtClean="0"/>
              <a:t> со вкладки </a:t>
            </a:r>
            <a:r>
              <a:rPr lang="en-US" sz="2400" dirty="0" smtClean="0"/>
              <a:t>Dialogs</a:t>
            </a:r>
            <a:r>
              <a:rPr lang="ru-RU" sz="2400" dirty="0" smtClean="0"/>
              <a:t>. Реализуется выбор </a:t>
            </a:r>
            <a:r>
              <a:rPr lang="ru-RU" sz="2400" dirty="0" smtClean="0">
                <a:solidFill>
                  <a:schemeClr val="accent5">
                    <a:lumMod val="50000"/>
                  </a:schemeClr>
                </a:solidFill>
              </a:rPr>
              <a:t>цветов фона и пера</a:t>
            </a:r>
            <a:r>
              <a:rPr lang="ru-RU" sz="2400" dirty="0" smtClean="0"/>
              <a:t> для рисования на канве главной формы.</a:t>
            </a:r>
          </a:p>
          <a:p>
            <a:pPr marL="26988" indent="-26988" algn="just">
              <a:spcBef>
                <a:spcPct val="0"/>
              </a:spcBef>
              <a:buNone/>
            </a:pPr>
            <a:endParaRPr lang="ru-RU" sz="2400" dirty="0" smtClean="0"/>
          </a:p>
          <a:p>
            <a:pPr marL="26988" indent="-26988" algn="just">
              <a:spcBef>
                <a:spcPct val="0"/>
              </a:spcBef>
              <a:buNone/>
            </a:pPr>
            <a:r>
              <a:rPr lang="ru-RU" sz="2400" dirty="0" smtClean="0"/>
              <a:t>Обработчик события </a:t>
            </a:r>
            <a:r>
              <a:rPr lang="en-US" sz="2400" dirty="0" err="1" smtClean="0"/>
              <a:t>OnChange</a:t>
            </a:r>
            <a:r>
              <a:rPr lang="ru-RU" sz="2400" dirty="0" smtClean="0"/>
              <a:t> осуществляет выбор двух из шестнадцати цветовых ячеек палитры. Номер одной ячейки заносится в свойство </a:t>
            </a:r>
            <a:r>
              <a:rPr lang="en-US" sz="2400" dirty="0" err="1" smtClean="0"/>
              <a:t>BackgroundIndex</a:t>
            </a:r>
            <a:r>
              <a:rPr lang="ru-RU" sz="2400" dirty="0" smtClean="0"/>
              <a:t> при нажатии </a:t>
            </a:r>
            <a:r>
              <a:rPr lang="ru-RU" sz="2400" dirty="0" smtClean="0">
                <a:solidFill>
                  <a:schemeClr val="accent5">
                    <a:lumMod val="50000"/>
                  </a:schemeClr>
                </a:solidFill>
              </a:rPr>
              <a:t>правой</a:t>
            </a:r>
            <a:r>
              <a:rPr lang="ru-RU" sz="2400" dirty="0" smtClean="0"/>
              <a:t> кнопки мыши (цвет фона). Номер другой становится значением свойства </a:t>
            </a:r>
            <a:r>
              <a:rPr lang="en-US" sz="2400" dirty="0" err="1" smtClean="0"/>
              <a:t>ForegroundIndex</a:t>
            </a:r>
            <a:r>
              <a:rPr lang="ru-RU" sz="2400" dirty="0" smtClean="0"/>
              <a:t> при нажатии </a:t>
            </a:r>
            <a:r>
              <a:rPr lang="ru-RU" sz="2400" dirty="0" smtClean="0">
                <a:solidFill>
                  <a:schemeClr val="accent5">
                    <a:lumMod val="50000"/>
                  </a:schemeClr>
                </a:solidFill>
              </a:rPr>
              <a:t>левой</a:t>
            </a:r>
            <a:r>
              <a:rPr lang="ru-RU" sz="2400" dirty="0" smtClean="0"/>
              <a:t> кнопки (цвет пера). </a:t>
            </a:r>
            <a:endParaRPr lang="be-BY" sz="220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528641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C</a:t>
            </a:r>
            <a:r>
              <a:rPr lang="en-US" sz="32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ColorGrid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50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528641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C</a:t>
            </a:r>
            <a:r>
              <a:rPr lang="en-US" sz="3200" dirty="0" err="1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ColorGrid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51</a:t>
            </a:fld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38982" t="18554" r="39056" b="18945"/>
          <a:stretch>
            <a:fillRect/>
          </a:stretch>
        </p:blipFill>
        <p:spPr bwMode="auto">
          <a:xfrm>
            <a:off x="2786050" y="857231"/>
            <a:ext cx="3500462" cy="5600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528641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Выбор цвета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52</a:t>
            </a:fld>
            <a:endParaRPr lang="ru-RU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 l="31332" t="49023" r="21998" b="8984"/>
          <a:stretch>
            <a:fillRect/>
          </a:stretch>
        </p:blipFill>
        <p:spPr bwMode="auto">
          <a:xfrm>
            <a:off x="285720" y="1142984"/>
            <a:ext cx="8755308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528641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Рисование линии 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53</a:t>
            </a:fld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31845" t="46875" r="22584" b="13086"/>
          <a:stretch>
            <a:fillRect/>
          </a:stretch>
        </p:blipFill>
        <p:spPr bwMode="auto">
          <a:xfrm>
            <a:off x="357157" y="1357298"/>
            <a:ext cx="8677103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18668" t="13672" r="59370" b="81934"/>
          <a:stretch>
            <a:fillRect/>
          </a:stretch>
        </p:blipFill>
        <p:spPr bwMode="auto">
          <a:xfrm>
            <a:off x="1500166" y="357166"/>
            <a:ext cx="571504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53458" y="571480"/>
            <a:ext cx="7835268" cy="1143008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+mn-lt"/>
              </a:rPr>
              <a:t>Остальные компоненты </a:t>
            </a:r>
            <a:r>
              <a:rPr lang="en-US" sz="3600" dirty="0" smtClean="0">
                <a:latin typeface="+mn-lt"/>
              </a:rPr>
              <a:t>Samples</a:t>
            </a:r>
            <a:endParaRPr lang="be-BY" sz="3600" dirty="0" err="1" smtClean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23012" y="2000240"/>
            <a:ext cx="7978144" cy="4714908"/>
          </a:xfrm>
        </p:spPr>
        <p:txBody>
          <a:bodyPr>
            <a:normAutofit lnSpcReduction="10000"/>
          </a:bodyPr>
          <a:lstStyle/>
          <a:p>
            <a:pPr marL="0" indent="630238" algn="just">
              <a:buFont typeface="Arial" pitchFamily="34" charset="0"/>
              <a:buChar char="•"/>
            </a:pPr>
            <a:r>
              <a:rPr lang="ru-RU" dirty="0" err="1" smtClean="0"/>
              <a:t>PerformanceGraph</a:t>
            </a:r>
            <a:r>
              <a:rPr lang="ru-RU" dirty="0" smtClean="0"/>
              <a:t>. График исполнения служит для наглядного отображения используемых ресурсов компьютера.</a:t>
            </a:r>
            <a:endParaRPr lang="en-US" dirty="0" smtClean="0"/>
          </a:p>
          <a:p>
            <a:pPr marL="0" indent="630238" algn="just">
              <a:buFont typeface="Arial" pitchFamily="34" charset="0"/>
              <a:buChar char="•"/>
            </a:pPr>
            <a:endParaRPr lang="ru-RU" dirty="0" smtClean="0"/>
          </a:p>
          <a:p>
            <a:pPr marL="0" indent="630238" algn="just">
              <a:buFont typeface="Arial" pitchFamily="34" charset="0"/>
              <a:buChar char="•"/>
            </a:pPr>
            <a:r>
              <a:rPr lang="ru-RU" sz="2800" dirty="0" err="1" smtClean="0"/>
              <a:t>CSpinEdit</a:t>
            </a:r>
            <a:r>
              <a:rPr lang="ru-RU" sz="2800" dirty="0" smtClean="0"/>
              <a:t>. </a:t>
            </a:r>
            <a:r>
              <a:rPr lang="ru-RU" dirty="0" smtClean="0"/>
              <a:t>Редактор вращения применяется для создания окна редактирования в комбинации с кнопкой-счетчиком.</a:t>
            </a:r>
            <a:endParaRPr lang="en-US" dirty="0" smtClean="0"/>
          </a:p>
          <a:p>
            <a:pPr marL="0" indent="630238" algn="just">
              <a:buFont typeface="Arial" pitchFamily="34" charset="0"/>
              <a:buChar char="•"/>
            </a:pPr>
            <a:endParaRPr lang="ru-RU" dirty="0" smtClean="0"/>
          </a:p>
          <a:p>
            <a:pPr marL="0" indent="630238" algn="just">
              <a:buFont typeface="Arial" pitchFamily="34" charset="0"/>
              <a:buChar char="•"/>
            </a:pPr>
            <a:r>
              <a:rPr lang="ru-RU" sz="2800" dirty="0" err="1" smtClean="0"/>
              <a:t>Pie</a:t>
            </a:r>
            <a:r>
              <a:rPr lang="ru-RU" sz="2800" dirty="0" smtClean="0"/>
              <a:t>. </a:t>
            </a:r>
            <a:r>
              <a:rPr lang="ru-RU" dirty="0" smtClean="0"/>
              <a:t>Сектор используется для создания индикатора хода процесса в виде секторной диаграммы.</a:t>
            </a:r>
          </a:p>
          <a:p>
            <a:pPr algn="just"/>
            <a:endParaRPr lang="ru-RU" dirty="0" smtClean="0"/>
          </a:p>
          <a:p>
            <a:pPr algn="just"/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14414" y="285728"/>
            <a:ext cx="7835268" cy="1143008"/>
          </a:xfrm>
        </p:spPr>
        <p:txBody>
          <a:bodyPr>
            <a:normAutofit fontScale="90000"/>
          </a:bodyPr>
          <a:lstStyle/>
          <a:p>
            <a:r>
              <a:rPr lang="ru-RU" sz="3600" dirty="0" smtClean="0">
                <a:latin typeface="+mn-lt"/>
              </a:rPr>
              <a:t>Дополнительные сведения </a:t>
            </a:r>
            <a:r>
              <a:rPr lang="en-US" sz="3600" dirty="0" smtClean="0">
                <a:latin typeface="+mn-lt"/>
              </a:rPr>
              <a:t/>
            </a:r>
            <a:br>
              <a:rPr lang="en-US" sz="3600" dirty="0" smtClean="0">
                <a:latin typeface="+mn-lt"/>
              </a:rPr>
            </a:br>
            <a:r>
              <a:rPr lang="ru-RU" sz="3600" dirty="0" smtClean="0">
                <a:latin typeface="+mn-lt"/>
              </a:rPr>
              <a:t>о формах </a:t>
            </a:r>
            <a:r>
              <a:rPr lang="en-US" sz="3600" dirty="0" smtClean="0">
                <a:latin typeface="+mn-lt"/>
              </a:rPr>
              <a:t>C++ Builder</a:t>
            </a:r>
            <a:endParaRPr lang="be-BY" sz="3600" dirty="0" err="1" smtClean="0"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33492" t="25390" r="33565" b="25781"/>
          <a:stretch>
            <a:fillRect/>
          </a:stretch>
        </p:blipFill>
        <p:spPr bwMode="auto">
          <a:xfrm>
            <a:off x="1643042" y="1500174"/>
            <a:ext cx="6143668" cy="5119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528641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Формы для главного окна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56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42976" y="1000108"/>
            <a:ext cx="764386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/>
              <a:t>Являются основными составляющими, из которых строится приложение </a:t>
            </a:r>
            <a:r>
              <a:rPr lang="en-US" sz="2400" dirty="0" smtClean="0"/>
              <a:t>C++ Builder</a:t>
            </a:r>
            <a:r>
              <a:rPr lang="ru-RU" sz="2400" dirty="0" smtClean="0"/>
              <a:t>.</a:t>
            </a:r>
          </a:p>
          <a:p>
            <a:pPr algn="just"/>
            <a:r>
              <a:rPr lang="ru-RU" sz="2400" dirty="0" smtClean="0"/>
              <a:t>В типичной </a:t>
            </a:r>
            <a:r>
              <a:rPr lang="en-US" sz="2400" dirty="0" smtClean="0"/>
              <a:t>Windows</a:t>
            </a:r>
            <a:r>
              <a:rPr lang="ru-RU" sz="2400" dirty="0" smtClean="0"/>
              <a:t>-программе главное окно содержит меню, а также дополнительные элементы: строку состояния, инструментальную панель</a:t>
            </a:r>
            <a:r>
              <a:rPr lang="be-BY" sz="2400" dirty="0" smtClean="0"/>
              <a:t>.</a:t>
            </a:r>
          </a:p>
          <a:p>
            <a:endParaRPr lang="ru-RU" sz="2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t="3906" r="74195" b="51172"/>
          <a:stretch>
            <a:fillRect/>
          </a:stretch>
        </p:blipFill>
        <p:spPr bwMode="auto">
          <a:xfrm>
            <a:off x="5286380" y="3000372"/>
            <a:ext cx="3357554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600079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Формы для диалоговых окон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57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42976" y="1000108"/>
            <a:ext cx="764386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/>
              <a:t>Обычно имеют характерные черты:</a:t>
            </a:r>
          </a:p>
          <a:p>
            <a:pPr algn="just"/>
            <a:endParaRPr lang="ru-RU" sz="2400" dirty="0" smtClean="0"/>
          </a:p>
          <a:p>
            <a:pPr algn="just">
              <a:buFont typeface="Arial" pitchFamily="34" charset="0"/>
              <a:buChar char="•"/>
            </a:pPr>
            <a:r>
              <a:rPr lang="ru-RU" sz="2400" dirty="0" smtClean="0"/>
              <a:t> </a:t>
            </a:r>
            <a:r>
              <a:rPr lang="ru-RU" sz="2400" dirty="0" smtClean="0"/>
              <a:t>фиксированный размер;</a:t>
            </a:r>
          </a:p>
          <a:p>
            <a:pPr algn="just">
              <a:buFont typeface="Arial" pitchFamily="34" charset="0"/>
              <a:buChar char="•"/>
            </a:pPr>
            <a:r>
              <a:rPr lang="ru-RU" sz="2400" dirty="0" smtClean="0"/>
              <a:t> наличие кнопки ОК;</a:t>
            </a:r>
          </a:p>
          <a:p>
            <a:pPr algn="just">
              <a:buFont typeface="Arial" pitchFamily="34" charset="0"/>
              <a:buChar char="•"/>
            </a:pPr>
            <a:r>
              <a:rPr lang="ru-RU" sz="2400" dirty="0" smtClean="0"/>
              <a:t> </a:t>
            </a:r>
            <a:r>
              <a:rPr lang="ru-RU" sz="2400" dirty="0" smtClean="0"/>
              <a:t>наличие кнопок </a:t>
            </a:r>
            <a:r>
              <a:rPr lang="en-US" sz="2400" dirty="0" smtClean="0"/>
              <a:t>Cancel, Help</a:t>
            </a:r>
            <a:r>
              <a:rPr lang="ru-RU" sz="2400" dirty="0" smtClean="0"/>
              <a:t>;</a:t>
            </a:r>
          </a:p>
          <a:p>
            <a:pPr algn="just">
              <a:buFont typeface="Arial" pitchFamily="34" charset="0"/>
              <a:buChar char="•"/>
            </a:pPr>
            <a:r>
              <a:rPr lang="ru-RU" sz="2400" dirty="0" smtClean="0"/>
              <a:t> </a:t>
            </a:r>
            <a:r>
              <a:rPr lang="ru-RU" sz="2400" dirty="0" smtClean="0"/>
              <a:t>наличие вкладок;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ru-RU" sz="2400" dirty="0" smtClean="0"/>
              <a:t>использование клавиши </a:t>
            </a:r>
            <a:r>
              <a:rPr lang="en-US" sz="2400" dirty="0" smtClean="0"/>
              <a:t>Tab</a:t>
            </a:r>
            <a:r>
              <a:rPr lang="ru-RU" sz="2400" dirty="0" smtClean="0"/>
              <a:t> для перемещения между элементами управления.</a:t>
            </a:r>
          </a:p>
          <a:p>
            <a:pPr algn="just">
              <a:buFont typeface="Arial" pitchFamily="34" charset="0"/>
              <a:buChar char="•"/>
            </a:pPr>
            <a:endParaRPr lang="ru-RU" sz="2400" dirty="0" smtClean="0"/>
          </a:p>
          <a:p>
            <a:pPr algn="just"/>
            <a:r>
              <a:rPr lang="ru-RU" sz="2400" dirty="0" smtClean="0"/>
              <a:t>Создание:</a:t>
            </a:r>
          </a:p>
          <a:p>
            <a:pPr algn="just">
              <a:buFont typeface="Arial" pitchFamily="34" charset="0"/>
              <a:buChar char="•"/>
            </a:pPr>
            <a:r>
              <a:rPr lang="ru-RU" sz="2400" dirty="0" smtClean="0"/>
              <a:t> </a:t>
            </a:r>
            <a:r>
              <a:rPr lang="ru-RU" sz="2400" dirty="0" smtClean="0"/>
              <a:t>новая форма с соответствующим оформлением;</a:t>
            </a:r>
          </a:p>
          <a:p>
            <a:pPr algn="just">
              <a:buFont typeface="Arial" pitchFamily="34" charset="0"/>
              <a:buChar char="•"/>
            </a:pPr>
            <a:r>
              <a:rPr lang="ru-RU" sz="2400" dirty="0" smtClean="0"/>
              <a:t> </a:t>
            </a:r>
            <a:r>
              <a:rPr lang="ru-RU" sz="2400" dirty="0" smtClean="0"/>
              <a:t>окно </a:t>
            </a:r>
            <a:r>
              <a:rPr lang="en-US" sz="2400" dirty="0" smtClean="0"/>
              <a:t>About</a:t>
            </a:r>
            <a:r>
              <a:rPr lang="ru-RU" sz="2400" dirty="0" smtClean="0"/>
              <a:t> </a:t>
            </a:r>
            <a:r>
              <a:rPr lang="en-US" sz="2400" dirty="0" smtClean="0"/>
              <a:t>box</a:t>
            </a:r>
            <a:r>
              <a:rPr lang="ru-RU" sz="2400" dirty="0" smtClean="0"/>
              <a:t>.</a:t>
            </a:r>
          </a:p>
          <a:p>
            <a:pPr algn="just">
              <a:buFont typeface="Arial" pitchFamily="34" charset="0"/>
              <a:buChar char="•"/>
            </a:pPr>
            <a:endParaRPr lang="ru-RU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635798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Стандартное диалоговое окно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58</a:t>
            </a:fld>
            <a:endParaRPr lang="ru-R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33492" t="25390" r="33565" b="25781"/>
          <a:stretch>
            <a:fillRect/>
          </a:stretch>
        </p:blipFill>
        <p:spPr bwMode="auto">
          <a:xfrm>
            <a:off x="4500562" y="2786058"/>
            <a:ext cx="4286280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 l="37884" t="33203" r="37958" b="33594"/>
          <a:stretch>
            <a:fillRect/>
          </a:stretch>
        </p:blipFill>
        <p:spPr bwMode="auto">
          <a:xfrm>
            <a:off x="214281" y="928670"/>
            <a:ext cx="4160213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600079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Окна «</a:t>
            </a:r>
            <a:r>
              <a:rPr lang="ru-RU" sz="3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О</a:t>
            </a:r>
            <a:r>
              <a:rPr lang="ru-RU" sz="32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 программе»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59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33492" t="25390" r="33565" b="25781"/>
          <a:stretch>
            <a:fillRect/>
          </a:stretch>
        </p:blipFill>
        <p:spPr bwMode="auto">
          <a:xfrm>
            <a:off x="285720" y="928670"/>
            <a:ext cx="4286280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l="38433" t="33203" r="38507" b="33594"/>
          <a:stretch>
            <a:fillRect/>
          </a:stretch>
        </p:blipFill>
        <p:spPr bwMode="auto">
          <a:xfrm>
            <a:off x="4714876" y="3003774"/>
            <a:ext cx="4143404" cy="335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Операторы преобразования типов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>
          <a:xfrm>
            <a:off x="642910" y="1000108"/>
            <a:ext cx="8290778" cy="5500726"/>
          </a:xfrm>
        </p:spPr>
        <p:txBody>
          <a:bodyPr>
            <a:normAutofit/>
          </a:bodyPr>
          <a:lstStyle/>
          <a:p>
            <a:r>
              <a:rPr lang="ru-RU" dirty="0" smtClean="0"/>
              <a:t>Преобразование строки </a:t>
            </a:r>
            <a:r>
              <a:rPr lang="en-US" dirty="0" err="1" smtClean="0"/>
              <a:t>AnsiString</a:t>
            </a:r>
            <a:r>
              <a:rPr lang="ru-RU" dirty="0" smtClean="0"/>
              <a:t> в строку (</a:t>
            </a:r>
            <a:r>
              <a:rPr lang="en-US" dirty="0" smtClean="0"/>
              <a:t>char*</a:t>
            </a:r>
            <a:r>
              <a:rPr lang="ru-RU" dirty="0" smtClean="0"/>
              <a:t>) осуществляется функцией </a:t>
            </a:r>
            <a:r>
              <a:rPr lang="en-US" dirty="0" err="1" smtClean="0"/>
              <a:t>c_str</a:t>
            </a:r>
            <a:r>
              <a:rPr lang="en-US" dirty="0" smtClean="0"/>
              <a:t>()</a:t>
            </a:r>
            <a:r>
              <a:rPr lang="ru-RU" dirty="0" smtClean="0"/>
              <a:t>;</a:t>
            </a:r>
          </a:p>
          <a:p>
            <a:r>
              <a:rPr lang="ru-RU" dirty="0" smtClean="0"/>
              <a:t>Для обратного преобразования используется функция </a:t>
            </a:r>
            <a:r>
              <a:rPr lang="en-US" dirty="0" err="1" smtClean="0"/>
              <a:t>AnsiString</a:t>
            </a:r>
            <a:r>
              <a:rPr lang="ru-RU" dirty="0" smtClean="0"/>
              <a:t>(</a:t>
            </a:r>
            <a:r>
              <a:rPr lang="en-US" dirty="0" smtClean="0"/>
              <a:t>char*</a:t>
            </a:r>
            <a:r>
              <a:rPr lang="ru-RU" dirty="0" smtClean="0"/>
              <a:t> </a:t>
            </a:r>
            <a:r>
              <a:rPr lang="en-US" dirty="0" smtClean="0"/>
              <a:t>s</a:t>
            </a:r>
            <a:r>
              <a:rPr lang="ru-RU" dirty="0" smtClean="0"/>
              <a:t>);</a:t>
            </a:r>
            <a:endParaRPr lang="be-BY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34590" t="55664" r="32467" b="33293"/>
          <a:stretch>
            <a:fillRect/>
          </a:stretch>
        </p:blipFill>
        <p:spPr bwMode="auto">
          <a:xfrm>
            <a:off x="1000100" y="4071942"/>
            <a:ext cx="7960234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FA323-0366-48A8-8179-44D7660F151F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600079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Формы для диалоговых окон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60</a:t>
            </a:fld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38433" t="33203" r="38507" b="33593"/>
          <a:stretch>
            <a:fillRect/>
          </a:stretch>
        </p:blipFill>
        <p:spPr bwMode="auto">
          <a:xfrm>
            <a:off x="4357686" y="2714620"/>
            <a:ext cx="4500594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Прямоугольник 9"/>
          <p:cNvSpPr/>
          <p:nvPr/>
        </p:nvSpPr>
        <p:spPr>
          <a:xfrm>
            <a:off x="1071538" y="928670"/>
            <a:ext cx="662559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sz="2400" dirty="0" smtClean="0"/>
              <a:t>Символ копирайта </a:t>
            </a:r>
            <a:r>
              <a:rPr lang="ru-RU" sz="2400" b="1" dirty="0" smtClean="0"/>
              <a:t>(с)</a:t>
            </a:r>
            <a:r>
              <a:rPr lang="ru-RU" sz="2400" dirty="0" smtClean="0"/>
              <a:t> имеет код 169. </a:t>
            </a:r>
          </a:p>
          <a:p>
            <a:pPr algn="just"/>
            <a:r>
              <a:rPr lang="ru-RU" sz="2400" dirty="0" smtClean="0"/>
              <a:t>Набираем на цифровой клавиатуре </a:t>
            </a:r>
          </a:p>
          <a:p>
            <a:pPr algn="just"/>
            <a:r>
              <a:rPr lang="ru-RU" sz="2400" b="1" dirty="0" smtClean="0"/>
              <a:t>0169</a:t>
            </a:r>
            <a:r>
              <a:rPr lang="ru-RU" sz="2400" dirty="0" smtClean="0"/>
              <a:t> с нажатой клавишей </a:t>
            </a:r>
            <a:r>
              <a:rPr lang="en-US" sz="2400" b="1" dirty="0" smtClean="0"/>
              <a:t>Alt</a:t>
            </a:r>
            <a:r>
              <a:rPr lang="ru-RU" sz="2400" dirty="0" smtClean="0"/>
              <a:t>. </a:t>
            </a:r>
          </a:p>
          <a:p>
            <a:pPr algn="just"/>
            <a:r>
              <a:rPr lang="ru-RU" sz="2400" dirty="0" smtClean="0"/>
              <a:t>Таким образом можно набрать любой символ.</a:t>
            </a:r>
            <a:endParaRPr lang="ru-RU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528641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Диалог с выбором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61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42976" y="1000108"/>
            <a:ext cx="76438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/>
              <a:t>Диалог, позволяющий создать список из элементов </a:t>
            </a:r>
          </a:p>
          <a:p>
            <a:pPr algn="just"/>
            <a:r>
              <a:rPr lang="ru-RU" sz="2400" dirty="0" smtClean="0"/>
              <a:t>и</a:t>
            </a:r>
            <a:r>
              <a:rPr lang="ru-RU" sz="2400" dirty="0" smtClean="0"/>
              <a:t> в дальнейшем его обработать.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36237" t="30273" r="36310" b="30664"/>
          <a:stretch>
            <a:fillRect/>
          </a:stretch>
        </p:blipFill>
        <p:spPr bwMode="auto">
          <a:xfrm>
            <a:off x="3214678" y="1928803"/>
            <a:ext cx="5715040" cy="457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528641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Окно ввода пароля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62</a:t>
            </a:fld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23060" t="22461" r="24780" b="27734"/>
          <a:stretch>
            <a:fillRect/>
          </a:stretch>
        </p:blipFill>
        <p:spPr bwMode="auto">
          <a:xfrm>
            <a:off x="500034" y="1357298"/>
            <a:ext cx="8429684" cy="4525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528641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Окно со страницами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63</a:t>
            </a:fld>
            <a:endParaRPr lang="ru-RU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33492" t="27344" r="33565" b="27734"/>
          <a:stretch>
            <a:fillRect/>
          </a:stretch>
        </p:blipFill>
        <p:spPr bwMode="auto">
          <a:xfrm>
            <a:off x="4643438" y="3143248"/>
            <a:ext cx="4286280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 l="33528" t="25586" r="33529" b="25586"/>
          <a:stretch>
            <a:fillRect/>
          </a:stretch>
        </p:blipFill>
        <p:spPr bwMode="auto">
          <a:xfrm>
            <a:off x="214282" y="857232"/>
            <a:ext cx="4286280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528641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Мастер диалогов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64</a:t>
            </a:fld>
            <a:endParaRPr lang="ru-RU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35139" t="37109" r="35212" b="37500"/>
          <a:stretch>
            <a:fillRect/>
          </a:stretch>
        </p:blipFill>
        <p:spPr bwMode="auto">
          <a:xfrm>
            <a:off x="1857356" y="928670"/>
            <a:ext cx="5489736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 l="35176" t="36328" r="35175" b="37305"/>
          <a:stretch>
            <a:fillRect/>
          </a:stretch>
        </p:blipFill>
        <p:spPr bwMode="auto">
          <a:xfrm>
            <a:off x="1857356" y="3643314"/>
            <a:ext cx="5572164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528641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Мастер диалогов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4C3-3672-4A7B-B3EB-2DF406CEB06A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65</a:t>
            </a:fld>
            <a:endParaRPr lang="ru-RU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34590" t="33203" r="34663" b="33594"/>
          <a:stretch>
            <a:fillRect/>
          </a:stretch>
        </p:blipFill>
        <p:spPr bwMode="auto">
          <a:xfrm>
            <a:off x="3357554" y="3122836"/>
            <a:ext cx="5446097" cy="3306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Прямоугольник 9"/>
          <p:cNvSpPr/>
          <p:nvPr/>
        </p:nvSpPr>
        <p:spPr>
          <a:xfrm>
            <a:off x="1142976" y="1000108"/>
            <a:ext cx="76438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/>
              <a:t>Удобнее всего использовать для создания многостраничного диалогового окна. Если нужен диалог из одной страницы, проще использовать один из стандартных элементов.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Основные методы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>
          <a:xfrm>
            <a:off x="642910" y="1000108"/>
            <a:ext cx="8290778" cy="550072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Length() – </a:t>
            </a:r>
            <a:r>
              <a:rPr lang="ru-RU" dirty="0" smtClean="0"/>
              <a:t>длина строки;</a:t>
            </a:r>
          </a:p>
          <a:p>
            <a:r>
              <a:rPr lang="en-US" dirty="0" err="1" smtClean="0"/>
              <a:t>SetLength</a:t>
            </a:r>
            <a:r>
              <a:rPr lang="en-US" dirty="0" smtClean="0"/>
              <a:t>() – </a:t>
            </a:r>
            <a:r>
              <a:rPr lang="ru-RU" dirty="0" smtClean="0"/>
              <a:t>усекает строку до заданного числа символов;</a:t>
            </a:r>
            <a:endParaRPr lang="en-US" dirty="0" smtClean="0"/>
          </a:p>
          <a:p>
            <a:r>
              <a:rPr lang="en-US" dirty="0" err="1" smtClean="0"/>
              <a:t>IsEmpty</a:t>
            </a:r>
            <a:r>
              <a:rPr lang="en-US" dirty="0" smtClean="0"/>
              <a:t>() – </a:t>
            </a:r>
            <a:r>
              <a:rPr lang="ru-RU" dirty="0" smtClean="0"/>
              <a:t>истина, если длина строки равна нулю;</a:t>
            </a:r>
            <a:endParaRPr lang="en-US" dirty="0" smtClean="0"/>
          </a:p>
          <a:p>
            <a:r>
              <a:rPr lang="en-US" dirty="0" smtClean="0"/>
              <a:t>Insert() – </a:t>
            </a:r>
            <a:r>
              <a:rPr lang="ru-RU" dirty="0" smtClean="0"/>
              <a:t>вставляет текст в указанную позицию строки;</a:t>
            </a:r>
            <a:endParaRPr lang="en-US" dirty="0" smtClean="0"/>
          </a:p>
          <a:p>
            <a:r>
              <a:rPr lang="en-US" dirty="0" smtClean="0"/>
              <a:t>Delete() – </a:t>
            </a:r>
            <a:r>
              <a:rPr lang="ru-RU" dirty="0" smtClean="0"/>
              <a:t> удаляет заданное число символов из строки;</a:t>
            </a:r>
            <a:endParaRPr lang="en-US" dirty="0" smtClean="0"/>
          </a:p>
          <a:p>
            <a:r>
              <a:rPr lang="en-US" dirty="0" err="1" smtClean="0"/>
              <a:t>LowerCase</a:t>
            </a:r>
            <a:r>
              <a:rPr lang="en-US" dirty="0" smtClean="0"/>
              <a:t>() – </a:t>
            </a:r>
            <a:r>
              <a:rPr lang="ru-RU" dirty="0" smtClean="0"/>
              <a:t>замена строки на строчные символы;</a:t>
            </a:r>
            <a:endParaRPr lang="en-US" dirty="0" smtClean="0"/>
          </a:p>
          <a:p>
            <a:r>
              <a:rPr lang="en-US" dirty="0" err="1" smtClean="0"/>
              <a:t>UpperCase</a:t>
            </a:r>
            <a:r>
              <a:rPr lang="en-US" dirty="0" smtClean="0"/>
              <a:t>() – </a:t>
            </a:r>
            <a:r>
              <a:rPr lang="ru-RU" dirty="0" smtClean="0"/>
              <a:t> замена строки на прописные символы;</a:t>
            </a:r>
            <a:endParaRPr lang="en-US" dirty="0" smtClean="0"/>
          </a:p>
          <a:p>
            <a:endParaRPr lang="be-BY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1B73A-2565-4829-B373-6A0156B18CE7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Основные методы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>
          <a:xfrm>
            <a:off x="642910" y="1000108"/>
            <a:ext cx="8290778" cy="457203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Pos()</a:t>
            </a:r>
            <a:r>
              <a:rPr lang="ru-RU" dirty="0" smtClean="0"/>
              <a:t>, </a:t>
            </a:r>
            <a:r>
              <a:rPr lang="en-US" dirty="0" err="1" smtClean="0"/>
              <a:t>AnsiPos</a:t>
            </a:r>
            <a:r>
              <a:rPr lang="en-US" dirty="0" smtClean="0"/>
              <a:t>() – </a:t>
            </a:r>
            <a:r>
              <a:rPr lang="ru-RU" dirty="0" smtClean="0"/>
              <a:t>возвращают индекс начала заданной комбинации символов в строке;</a:t>
            </a:r>
            <a:endParaRPr lang="en-US" dirty="0" smtClean="0"/>
          </a:p>
          <a:p>
            <a:r>
              <a:rPr lang="en-US" dirty="0" err="1" smtClean="0"/>
              <a:t>ToInt</a:t>
            </a:r>
            <a:r>
              <a:rPr lang="en-US" dirty="0" smtClean="0"/>
              <a:t>() – </a:t>
            </a:r>
            <a:r>
              <a:rPr lang="ru-RU" dirty="0" smtClean="0"/>
              <a:t>преобразование строки в целое число;</a:t>
            </a:r>
            <a:endParaRPr lang="en-US" dirty="0" smtClean="0"/>
          </a:p>
          <a:p>
            <a:r>
              <a:rPr lang="en-US" dirty="0" err="1" smtClean="0"/>
              <a:t>ToDouble</a:t>
            </a:r>
            <a:r>
              <a:rPr lang="en-US" dirty="0" smtClean="0"/>
              <a:t>() – </a:t>
            </a:r>
            <a:r>
              <a:rPr lang="ru-RU" dirty="0" smtClean="0"/>
              <a:t> преобразование в число, с плавающей точкой;</a:t>
            </a:r>
            <a:endParaRPr lang="en-US" dirty="0" smtClean="0"/>
          </a:p>
          <a:p>
            <a:r>
              <a:rPr lang="en-US" dirty="0" smtClean="0"/>
              <a:t>Trim() – </a:t>
            </a:r>
            <a:r>
              <a:rPr lang="ru-RU" dirty="0" smtClean="0"/>
              <a:t> строка с удаленными управляющими символами и пробелами в начале и в конце строки;</a:t>
            </a:r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47767" t="42643" r="28807" b="48242"/>
          <a:stretch>
            <a:fillRect/>
          </a:stretch>
        </p:blipFill>
        <p:spPr bwMode="auto">
          <a:xfrm>
            <a:off x="1142975" y="5500702"/>
            <a:ext cx="4572033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 l="11530" t="27344" r="77489" b="65820"/>
          <a:stretch>
            <a:fillRect/>
          </a:stretch>
        </p:blipFill>
        <p:spPr bwMode="auto">
          <a:xfrm>
            <a:off x="5857884" y="5500702"/>
            <a:ext cx="2449358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0BD37-22FA-4A62-9F90-3D8167C6BC98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Основные методы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>
          <a:xfrm>
            <a:off x="642910" y="1000108"/>
            <a:ext cx="8290778" cy="5500726"/>
          </a:xfrm>
        </p:spPr>
        <p:txBody>
          <a:bodyPr>
            <a:normAutofit/>
          </a:bodyPr>
          <a:lstStyle/>
          <a:p>
            <a:r>
              <a:rPr lang="en-US" dirty="0" err="1" smtClean="0"/>
              <a:t>LastDelimiter</a:t>
            </a:r>
            <a:r>
              <a:rPr lang="en-US" dirty="0" smtClean="0"/>
              <a:t>() – </a:t>
            </a:r>
            <a:r>
              <a:rPr lang="ru-RU" dirty="0" smtClean="0"/>
              <a:t>индекс последнего вхождения в строку заданного символа-ограничителя;</a:t>
            </a:r>
          </a:p>
          <a:p>
            <a:r>
              <a:rPr lang="en-US" dirty="0" err="1" smtClean="0"/>
              <a:t>IsDelimiter</a:t>
            </a:r>
            <a:r>
              <a:rPr lang="en-US" dirty="0" smtClean="0"/>
              <a:t>() –</a:t>
            </a:r>
            <a:r>
              <a:rPr lang="ru-RU" dirty="0" smtClean="0"/>
              <a:t> возвращает истину, если символ с заданным индексом является разделителем;</a:t>
            </a:r>
          </a:p>
          <a:p>
            <a:r>
              <a:rPr lang="en-US" dirty="0" err="1" smtClean="0"/>
              <a:t>SubString</a:t>
            </a:r>
            <a:r>
              <a:rPr lang="en-US" dirty="0" smtClean="0"/>
              <a:t>() – </a:t>
            </a:r>
            <a:r>
              <a:rPr lang="ru-RU" dirty="0" smtClean="0"/>
              <a:t> создает строку, равную некоторой подстроке исходной строки.</a:t>
            </a:r>
            <a:endParaRPr lang="en-US" dirty="0" smtClean="0"/>
          </a:p>
          <a:p>
            <a:endParaRPr lang="be-BY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48364" t="49423" r="31918" b="41406"/>
          <a:stretch>
            <a:fillRect/>
          </a:stretch>
        </p:blipFill>
        <p:spPr bwMode="auto">
          <a:xfrm>
            <a:off x="1142976" y="5286388"/>
            <a:ext cx="4917315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13726" t="46875" r="75842" b="45312"/>
          <a:stretch>
            <a:fillRect/>
          </a:stretch>
        </p:blipFill>
        <p:spPr bwMode="auto">
          <a:xfrm>
            <a:off x="6143636" y="5357826"/>
            <a:ext cx="2884309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EB65-D82F-4E97-BFFC-94AA9E3C8BA1}" type="datetime1">
              <a:rPr lang="ru-RU" smtClean="0"/>
              <a:pPr/>
              <a:t>10.03.2013</a:t>
            </a:fld>
            <a:endParaRPr lang="ru-RU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лнцестояние">
  <a:themeElements>
    <a:clrScheme name="Метро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Солнцестояние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2216</TotalTime>
  <Words>1668</Words>
  <PresentationFormat>Экран (4:3)</PresentationFormat>
  <Paragraphs>350</Paragraphs>
  <Slides>65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65</vt:i4>
      </vt:variant>
    </vt:vector>
  </HeadingPairs>
  <TitlesOfParts>
    <vt:vector size="66" baseType="lpstr">
      <vt:lpstr>Солнцестояние</vt:lpstr>
      <vt:lpstr>Темы:</vt:lpstr>
      <vt:lpstr>Строки в C++ Builder</vt:lpstr>
      <vt:lpstr>Строки в C++ Builder</vt:lpstr>
      <vt:lpstr>Класс строк AnsiString (String)</vt:lpstr>
      <vt:lpstr>Основные операторы</vt:lpstr>
      <vt:lpstr>Операторы преобразования типов</vt:lpstr>
      <vt:lpstr>Основные методы</vt:lpstr>
      <vt:lpstr>Основные методы</vt:lpstr>
      <vt:lpstr>Основные методы</vt:lpstr>
      <vt:lpstr>Класс string из стандартной библиотеки шаблонов STL</vt:lpstr>
      <vt:lpstr>Конструкторы</vt:lpstr>
      <vt:lpstr>Конструкторы</vt:lpstr>
      <vt:lpstr>Некоторые методы</vt:lpstr>
      <vt:lpstr>Additional -&gt; DrawGrid</vt:lpstr>
      <vt:lpstr>DrawGrid -&gt; StringGrid</vt:lpstr>
      <vt:lpstr>Основные события и методы:</vt:lpstr>
      <vt:lpstr>Основные события и методы:</vt:lpstr>
      <vt:lpstr>Пример программы</vt:lpstr>
      <vt:lpstr>Создание формы</vt:lpstr>
      <vt:lpstr>Обработка события DrawCell –  прорисовка ячейки с координатами ACol, ARow</vt:lpstr>
      <vt:lpstr>Обработка события SelectCell  – при выделении ячейки таблицы</vt:lpstr>
      <vt:lpstr>Обработка события MouseMove  – при движении мыши над таблицей</vt:lpstr>
      <vt:lpstr>Переход на новую форму по контекстному меню</vt:lpstr>
      <vt:lpstr>Переход на новую форму по контекстному меню</vt:lpstr>
      <vt:lpstr>Прорисовка изображений</vt:lpstr>
      <vt:lpstr>Прорисовка изображений</vt:lpstr>
      <vt:lpstr>Перечисление компонентов и оператор dynamic_cast</vt:lpstr>
      <vt:lpstr>Основные события и методы:</vt:lpstr>
      <vt:lpstr>Использование оператора dynamic_cast</vt:lpstr>
      <vt:lpstr>Например:</vt:lpstr>
      <vt:lpstr>Samples -&gt; CGauge</vt:lpstr>
      <vt:lpstr>Основные события и методы:</vt:lpstr>
      <vt:lpstr>Основные события и методы:</vt:lpstr>
      <vt:lpstr>Samples -&gt; TrayIcon</vt:lpstr>
      <vt:lpstr>Простой проект – свернуть программу в трей</vt:lpstr>
      <vt:lpstr>Обработка контекстного меню</vt:lpstr>
      <vt:lpstr>Обработка контекстного меню</vt:lpstr>
      <vt:lpstr>Фрагменты диалогов: Samples -&gt; CDirectoryOutline </vt:lpstr>
      <vt:lpstr>Фрагменты диалогов:</vt:lpstr>
      <vt:lpstr>DirectoryListBox</vt:lpstr>
      <vt:lpstr>Связь компонентов</vt:lpstr>
      <vt:lpstr>FilterComboBox</vt:lpstr>
      <vt:lpstr>Слайд 43</vt:lpstr>
      <vt:lpstr>Samples -&gt; CSpinButton</vt:lpstr>
      <vt:lpstr>Слайд 45</vt:lpstr>
      <vt:lpstr>Слайд 46</vt:lpstr>
      <vt:lpstr>Слайд 47</vt:lpstr>
      <vt:lpstr>Слайд 48</vt:lpstr>
      <vt:lpstr>Samples -&gt; CColorGrid</vt:lpstr>
      <vt:lpstr>Слайд 50</vt:lpstr>
      <vt:lpstr>Слайд 51</vt:lpstr>
      <vt:lpstr>Слайд 52</vt:lpstr>
      <vt:lpstr>Слайд 53</vt:lpstr>
      <vt:lpstr>Остальные компоненты Samples</vt:lpstr>
      <vt:lpstr>Дополнительные сведения  о формах C++ Builder</vt:lpstr>
      <vt:lpstr>Слайд 56</vt:lpstr>
      <vt:lpstr>Слайд 57</vt:lpstr>
      <vt:lpstr>Слайд 58</vt:lpstr>
      <vt:lpstr>Слайд 59</vt:lpstr>
      <vt:lpstr>Слайд 60</vt:lpstr>
      <vt:lpstr>Слайд 61</vt:lpstr>
      <vt:lpstr>Слайд 62</vt:lpstr>
      <vt:lpstr>Слайд 63</vt:lpstr>
      <vt:lpstr>Слайд 64</vt:lpstr>
      <vt:lpstr>Слайд 65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Раздел 3</dc:title>
  <cp:lastModifiedBy>Надя</cp:lastModifiedBy>
  <cp:revision>259</cp:revision>
  <dcterms:modified xsi:type="dcterms:W3CDTF">2013-03-10T18:41:33Z</dcterms:modified>
</cp:coreProperties>
</file>